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338" r:id="rId2"/>
    <p:sldId id="340" r:id="rId3"/>
    <p:sldId id="265" r:id="rId4"/>
    <p:sldId id="259" r:id="rId5"/>
    <p:sldId id="275" r:id="rId6"/>
    <p:sldId id="261" r:id="rId7"/>
    <p:sldId id="260" r:id="rId8"/>
    <p:sldId id="276" r:id="rId9"/>
    <p:sldId id="256" r:id="rId10"/>
    <p:sldId id="257" r:id="rId11"/>
    <p:sldId id="258" r:id="rId12"/>
    <p:sldId id="263" r:id="rId13"/>
    <p:sldId id="277" r:id="rId14"/>
    <p:sldId id="269" r:id="rId15"/>
    <p:sldId id="268" r:id="rId16"/>
    <p:sldId id="282" r:id="rId17"/>
    <p:sldId id="280" r:id="rId18"/>
    <p:sldId id="279" r:id="rId19"/>
    <p:sldId id="278" r:id="rId20"/>
    <p:sldId id="283" r:id="rId21"/>
    <p:sldId id="297" r:id="rId22"/>
    <p:sldId id="307" r:id="rId23"/>
    <p:sldId id="284" r:id="rId24"/>
    <p:sldId id="286" r:id="rId25"/>
    <p:sldId id="287" r:id="rId26"/>
    <p:sldId id="285" r:id="rId27"/>
    <p:sldId id="299" r:id="rId28"/>
    <p:sldId id="293" r:id="rId29"/>
    <p:sldId id="294" r:id="rId30"/>
    <p:sldId id="295" r:id="rId31"/>
    <p:sldId id="300" r:id="rId32"/>
    <p:sldId id="301" r:id="rId33"/>
    <p:sldId id="288" r:id="rId34"/>
    <p:sldId id="289" r:id="rId35"/>
    <p:sldId id="291" r:id="rId36"/>
    <p:sldId id="292" r:id="rId37"/>
    <p:sldId id="290" r:id="rId38"/>
    <p:sldId id="298" r:id="rId39"/>
    <p:sldId id="267" r:id="rId40"/>
    <p:sldId id="296" r:id="rId41"/>
    <p:sldId id="303" r:id="rId42"/>
    <p:sldId id="304" r:id="rId43"/>
    <p:sldId id="305" r:id="rId44"/>
    <p:sldId id="306"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4" r:id="rId61"/>
    <p:sldId id="325" r:id="rId62"/>
    <p:sldId id="326" r:id="rId63"/>
    <p:sldId id="327" r:id="rId64"/>
    <p:sldId id="328" r:id="rId65"/>
    <p:sldId id="329" r:id="rId66"/>
    <p:sldId id="330" r:id="rId67"/>
    <p:sldId id="331" r:id="rId68"/>
    <p:sldId id="332" r:id="rId69"/>
    <p:sldId id="333" r:id="rId70"/>
    <p:sldId id="334" r:id="rId71"/>
    <p:sldId id="335" r:id="rId72"/>
    <p:sldId id="336" r:id="rId73"/>
    <p:sldId id="337" r:id="rId74"/>
  </p:sldIdLst>
  <p:sldSz cx="12192000" cy="6858000"/>
  <p:notesSz cx="6858000" cy="9144000"/>
  <p:defaultTextStyle>
    <a:defPPr>
      <a:defRPr lang="ar-Y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288"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Y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1580498E-E434-45C9-A9AB-8D70FF189617}" type="datetimeFigureOut">
              <a:rPr lang="ar-YE" smtClean="0"/>
              <a:t>28/01/1447</a:t>
            </a:fld>
            <a:endParaRPr lang="ar-Y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Y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Y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Y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C908AF2D-D047-459E-9354-2EA57B5FA766}" type="slidenum">
              <a:rPr lang="ar-YE" smtClean="0"/>
              <a:t>‹#›</a:t>
            </a:fld>
            <a:endParaRPr lang="ar-YE"/>
          </a:p>
        </p:txBody>
      </p:sp>
    </p:spTree>
    <p:extLst>
      <p:ext uri="{BB962C8B-B14F-4D97-AF65-F5344CB8AC3E}">
        <p14:creationId xmlns:p14="http://schemas.microsoft.com/office/powerpoint/2010/main" val="3311551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1569614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Y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YE"/>
          </a:p>
        </p:txBody>
      </p:sp>
      <p:sp>
        <p:nvSpPr>
          <p:cNvPr id="4" name="Date Placeholder 3"/>
          <p:cNvSpPr>
            <a:spLocks noGrp="1"/>
          </p:cNvSpPr>
          <p:nvPr>
            <p:ph type="dt" sz="half" idx="10"/>
          </p:nvPr>
        </p:nvSpPr>
        <p:spPr/>
        <p:txBody>
          <a:bodyPr/>
          <a:lstStyle/>
          <a:p>
            <a:fld id="{8E17AD66-B4AE-4D72-866D-A9B0F7283CB5}" type="datetimeFigureOut">
              <a:rPr lang="ar-YE" smtClean="0"/>
              <a:t>28/01/1447</a:t>
            </a:fld>
            <a:endParaRPr lang="ar-YE"/>
          </a:p>
        </p:txBody>
      </p:sp>
      <p:sp>
        <p:nvSpPr>
          <p:cNvPr id="5" name="Footer Placeholder 4"/>
          <p:cNvSpPr>
            <a:spLocks noGrp="1"/>
          </p:cNvSpPr>
          <p:nvPr>
            <p:ph type="ftr" sz="quarter" idx="11"/>
          </p:nvPr>
        </p:nvSpPr>
        <p:spPr/>
        <p:txBody>
          <a:bodyPr/>
          <a:lstStyle/>
          <a:p>
            <a:endParaRPr lang="ar-YE"/>
          </a:p>
        </p:txBody>
      </p:sp>
      <p:sp>
        <p:nvSpPr>
          <p:cNvPr id="6" name="Slide Number Placeholder 5"/>
          <p:cNvSpPr>
            <a:spLocks noGrp="1"/>
          </p:cNvSpPr>
          <p:nvPr>
            <p:ph type="sldNum" sz="quarter" idx="12"/>
          </p:nvPr>
        </p:nvSpPr>
        <p:spPr/>
        <p:txBody>
          <a:bodyPr/>
          <a:lstStyle/>
          <a:p>
            <a:fld id="{560A0899-0381-41AF-AA98-1223D51DF9EE}" type="slidenum">
              <a:rPr lang="ar-YE" smtClean="0"/>
              <a:t>‹#›</a:t>
            </a:fld>
            <a:endParaRPr lang="ar-YE"/>
          </a:p>
        </p:txBody>
      </p:sp>
    </p:spTree>
    <p:extLst>
      <p:ext uri="{BB962C8B-B14F-4D97-AF65-F5344CB8AC3E}">
        <p14:creationId xmlns:p14="http://schemas.microsoft.com/office/powerpoint/2010/main" val="3852322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Y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YE"/>
          </a:p>
        </p:txBody>
      </p:sp>
      <p:sp>
        <p:nvSpPr>
          <p:cNvPr id="4" name="Date Placeholder 3"/>
          <p:cNvSpPr>
            <a:spLocks noGrp="1"/>
          </p:cNvSpPr>
          <p:nvPr>
            <p:ph type="dt" sz="half" idx="10"/>
          </p:nvPr>
        </p:nvSpPr>
        <p:spPr/>
        <p:txBody>
          <a:bodyPr/>
          <a:lstStyle/>
          <a:p>
            <a:fld id="{8E17AD66-B4AE-4D72-866D-A9B0F7283CB5}" type="datetimeFigureOut">
              <a:rPr lang="ar-YE" smtClean="0"/>
              <a:t>28/01/1447</a:t>
            </a:fld>
            <a:endParaRPr lang="ar-YE"/>
          </a:p>
        </p:txBody>
      </p:sp>
      <p:sp>
        <p:nvSpPr>
          <p:cNvPr id="5" name="Footer Placeholder 4"/>
          <p:cNvSpPr>
            <a:spLocks noGrp="1"/>
          </p:cNvSpPr>
          <p:nvPr>
            <p:ph type="ftr" sz="quarter" idx="11"/>
          </p:nvPr>
        </p:nvSpPr>
        <p:spPr/>
        <p:txBody>
          <a:bodyPr/>
          <a:lstStyle/>
          <a:p>
            <a:endParaRPr lang="ar-YE"/>
          </a:p>
        </p:txBody>
      </p:sp>
      <p:sp>
        <p:nvSpPr>
          <p:cNvPr id="6" name="Slide Number Placeholder 5"/>
          <p:cNvSpPr>
            <a:spLocks noGrp="1"/>
          </p:cNvSpPr>
          <p:nvPr>
            <p:ph type="sldNum" sz="quarter" idx="12"/>
          </p:nvPr>
        </p:nvSpPr>
        <p:spPr/>
        <p:txBody>
          <a:bodyPr/>
          <a:lstStyle/>
          <a:p>
            <a:fld id="{560A0899-0381-41AF-AA98-1223D51DF9EE}" type="slidenum">
              <a:rPr lang="ar-YE" smtClean="0"/>
              <a:t>‹#›</a:t>
            </a:fld>
            <a:endParaRPr lang="ar-YE"/>
          </a:p>
        </p:txBody>
      </p:sp>
    </p:spTree>
    <p:extLst>
      <p:ext uri="{BB962C8B-B14F-4D97-AF65-F5344CB8AC3E}">
        <p14:creationId xmlns:p14="http://schemas.microsoft.com/office/powerpoint/2010/main" val="2105272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Y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E17AD66-B4AE-4D72-866D-A9B0F7283CB5}" type="datetimeFigureOut">
              <a:rPr lang="ar-YE" smtClean="0"/>
              <a:t>28/01/1447</a:t>
            </a:fld>
            <a:endParaRPr lang="ar-YE"/>
          </a:p>
        </p:txBody>
      </p:sp>
      <p:sp>
        <p:nvSpPr>
          <p:cNvPr id="5" name="Footer Placeholder 4"/>
          <p:cNvSpPr>
            <a:spLocks noGrp="1"/>
          </p:cNvSpPr>
          <p:nvPr>
            <p:ph type="ftr" sz="quarter" idx="11"/>
          </p:nvPr>
        </p:nvSpPr>
        <p:spPr/>
        <p:txBody>
          <a:bodyPr/>
          <a:lstStyle/>
          <a:p>
            <a:endParaRPr lang="ar-YE"/>
          </a:p>
        </p:txBody>
      </p:sp>
      <p:sp>
        <p:nvSpPr>
          <p:cNvPr id="6" name="Slide Number Placeholder 5"/>
          <p:cNvSpPr>
            <a:spLocks noGrp="1"/>
          </p:cNvSpPr>
          <p:nvPr>
            <p:ph type="sldNum" sz="quarter" idx="12"/>
          </p:nvPr>
        </p:nvSpPr>
        <p:spPr/>
        <p:txBody>
          <a:bodyPr/>
          <a:lstStyle/>
          <a:p>
            <a:fld id="{560A0899-0381-41AF-AA98-1223D51DF9EE}" type="slidenum">
              <a:rPr lang="ar-YE" smtClean="0"/>
              <a:t>‹#›</a:t>
            </a:fld>
            <a:endParaRPr lang="ar-YE"/>
          </a:p>
        </p:txBody>
      </p:sp>
    </p:spTree>
    <p:extLst>
      <p:ext uri="{BB962C8B-B14F-4D97-AF65-F5344CB8AC3E}">
        <p14:creationId xmlns:p14="http://schemas.microsoft.com/office/powerpoint/2010/main" val="1884209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Y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Y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YE"/>
          </a:p>
        </p:txBody>
      </p:sp>
      <p:sp>
        <p:nvSpPr>
          <p:cNvPr id="5" name="Date Placeholder 4"/>
          <p:cNvSpPr>
            <a:spLocks noGrp="1"/>
          </p:cNvSpPr>
          <p:nvPr>
            <p:ph type="dt" sz="half" idx="10"/>
          </p:nvPr>
        </p:nvSpPr>
        <p:spPr/>
        <p:txBody>
          <a:bodyPr/>
          <a:lstStyle/>
          <a:p>
            <a:fld id="{8E17AD66-B4AE-4D72-866D-A9B0F7283CB5}" type="datetimeFigureOut">
              <a:rPr lang="ar-YE" smtClean="0"/>
              <a:t>28/01/1447</a:t>
            </a:fld>
            <a:endParaRPr lang="ar-YE"/>
          </a:p>
        </p:txBody>
      </p:sp>
      <p:sp>
        <p:nvSpPr>
          <p:cNvPr id="6" name="Footer Placeholder 5"/>
          <p:cNvSpPr>
            <a:spLocks noGrp="1"/>
          </p:cNvSpPr>
          <p:nvPr>
            <p:ph type="ftr" sz="quarter" idx="11"/>
          </p:nvPr>
        </p:nvSpPr>
        <p:spPr/>
        <p:txBody>
          <a:bodyPr/>
          <a:lstStyle/>
          <a:p>
            <a:endParaRPr lang="ar-YE"/>
          </a:p>
        </p:txBody>
      </p:sp>
      <p:sp>
        <p:nvSpPr>
          <p:cNvPr id="7" name="Slide Number Placeholder 6"/>
          <p:cNvSpPr>
            <a:spLocks noGrp="1"/>
          </p:cNvSpPr>
          <p:nvPr>
            <p:ph type="sldNum" sz="quarter" idx="12"/>
          </p:nvPr>
        </p:nvSpPr>
        <p:spPr/>
        <p:txBody>
          <a:bodyPr/>
          <a:lstStyle/>
          <a:p>
            <a:fld id="{560A0899-0381-41AF-AA98-1223D51DF9EE}" type="slidenum">
              <a:rPr lang="ar-YE" smtClean="0"/>
              <a:t>‹#›</a:t>
            </a:fld>
            <a:endParaRPr lang="ar-YE"/>
          </a:p>
        </p:txBody>
      </p:sp>
    </p:spTree>
    <p:extLst>
      <p:ext uri="{BB962C8B-B14F-4D97-AF65-F5344CB8AC3E}">
        <p14:creationId xmlns:p14="http://schemas.microsoft.com/office/powerpoint/2010/main" val="2167322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ar-Y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Y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YE"/>
          </a:p>
        </p:txBody>
      </p:sp>
      <p:sp>
        <p:nvSpPr>
          <p:cNvPr id="7" name="Date Placeholder 6"/>
          <p:cNvSpPr>
            <a:spLocks noGrp="1"/>
          </p:cNvSpPr>
          <p:nvPr>
            <p:ph type="dt" sz="half" idx="10"/>
          </p:nvPr>
        </p:nvSpPr>
        <p:spPr/>
        <p:txBody>
          <a:bodyPr/>
          <a:lstStyle/>
          <a:p>
            <a:fld id="{8E17AD66-B4AE-4D72-866D-A9B0F7283CB5}" type="datetimeFigureOut">
              <a:rPr lang="ar-YE" smtClean="0"/>
              <a:t>28/01/1447</a:t>
            </a:fld>
            <a:endParaRPr lang="ar-YE"/>
          </a:p>
        </p:txBody>
      </p:sp>
      <p:sp>
        <p:nvSpPr>
          <p:cNvPr id="8" name="Footer Placeholder 7"/>
          <p:cNvSpPr>
            <a:spLocks noGrp="1"/>
          </p:cNvSpPr>
          <p:nvPr>
            <p:ph type="ftr" sz="quarter" idx="11"/>
          </p:nvPr>
        </p:nvSpPr>
        <p:spPr/>
        <p:txBody>
          <a:bodyPr/>
          <a:lstStyle/>
          <a:p>
            <a:endParaRPr lang="ar-YE"/>
          </a:p>
        </p:txBody>
      </p:sp>
      <p:sp>
        <p:nvSpPr>
          <p:cNvPr id="9" name="Slide Number Placeholder 8"/>
          <p:cNvSpPr>
            <a:spLocks noGrp="1"/>
          </p:cNvSpPr>
          <p:nvPr>
            <p:ph type="sldNum" sz="quarter" idx="12"/>
          </p:nvPr>
        </p:nvSpPr>
        <p:spPr/>
        <p:txBody>
          <a:bodyPr/>
          <a:lstStyle/>
          <a:p>
            <a:fld id="{560A0899-0381-41AF-AA98-1223D51DF9EE}" type="slidenum">
              <a:rPr lang="ar-YE" smtClean="0"/>
              <a:t>‹#›</a:t>
            </a:fld>
            <a:endParaRPr lang="ar-YE"/>
          </a:p>
        </p:txBody>
      </p:sp>
    </p:spTree>
    <p:extLst>
      <p:ext uri="{BB962C8B-B14F-4D97-AF65-F5344CB8AC3E}">
        <p14:creationId xmlns:p14="http://schemas.microsoft.com/office/powerpoint/2010/main" val="4072856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YE"/>
          </a:p>
        </p:txBody>
      </p:sp>
      <p:sp>
        <p:nvSpPr>
          <p:cNvPr id="3" name="Date Placeholder 2"/>
          <p:cNvSpPr>
            <a:spLocks noGrp="1"/>
          </p:cNvSpPr>
          <p:nvPr>
            <p:ph type="dt" sz="half" idx="10"/>
          </p:nvPr>
        </p:nvSpPr>
        <p:spPr/>
        <p:txBody>
          <a:bodyPr/>
          <a:lstStyle/>
          <a:p>
            <a:fld id="{8E17AD66-B4AE-4D72-866D-A9B0F7283CB5}" type="datetimeFigureOut">
              <a:rPr lang="ar-YE" smtClean="0"/>
              <a:t>28/01/1447</a:t>
            </a:fld>
            <a:endParaRPr lang="ar-YE"/>
          </a:p>
        </p:txBody>
      </p:sp>
      <p:sp>
        <p:nvSpPr>
          <p:cNvPr id="4" name="Footer Placeholder 3"/>
          <p:cNvSpPr>
            <a:spLocks noGrp="1"/>
          </p:cNvSpPr>
          <p:nvPr>
            <p:ph type="ftr" sz="quarter" idx="11"/>
          </p:nvPr>
        </p:nvSpPr>
        <p:spPr/>
        <p:txBody>
          <a:bodyPr/>
          <a:lstStyle/>
          <a:p>
            <a:endParaRPr lang="ar-YE"/>
          </a:p>
        </p:txBody>
      </p:sp>
      <p:sp>
        <p:nvSpPr>
          <p:cNvPr id="5" name="Slide Number Placeholder 4"/>
          <p:cNvSpPr>
            <a:spLocks noGrp="1"/>
          </p:cNvSpPr>
          <p:nvPr>
            <p:ph type="sldNum" sz="quarter" idx="12"/>
          </p:nvPr>
        </p:nvSpPr>
        <p:spPr/>
        <p:txBody>
          <a:bodyPr/>
          <a:lstStyle/>
          <a:p>
            <a:fld id="{560A0899-0381-41AF-AA98-1223D51DF9EE}" type="slidenum">
              <a:rPr lang="ar-YE" smtClean="0"/>
              <a:t>‹#›</a:t>
            </a:fld>
            <a:endParaRPr lang="ar-YE"/>
          </a:p>
        </p:txBody>
      </p:sp>
    </p:spTree>
    <p:extLst>
      <p:ext uri="{BB962C8B-B14F-4D97-AF65-F5344CB8AC3E}">
        <p14:creationId xmlns:p14="http://schemas.microsoft.com/office/powerpoint/2010/main" val="1669258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17AD66-B4AE-4D72-866D-A9B0F7283CB5}" type="datetimeFigureOut">
              <a:rPr lang="ar-YE" smtClean="0"/>
              <a:t>28/01/1447</a:t>
            </a:fld>
            <a:endParaRPr lang="ar-YE"/>
          </a:p>
        </p:txBody>
      </p:sp>
      <p:sp>
        <p:nvSpPr>
          <p:cNvPr id="3" name="Footer Placeholder 2"/>
          <p:cNvSpPr>
            <a:spLocks noGrp="1"/>
          </p:cNvSpPr>
          <p:nvPr>
            <p:ph type="ftr" sz="quarter" idx="11"/>
          </p:nvPr>
        </p:nvSpPr>
        <p:spPr/>
        <p:txBody>
          <a:bodyPr/>
          <a:lstStyle/>
          <a:p>
            <a:endParaRPr lang="ar-YE"/>
          </a:p>
        </p:txBody>
      </p:sp>
      <p:sp>
        <p:nvSpPr>
          <p:cNvPr id="4" name="Slide Number Placeholder 3"/>
          <p:cNvSpPr>
            <a:spLocks noGrp="1"/>
          </p:cNvSpPr>
          <p:nvPr>
            <p:ph type="sldNum" sz="quarter" idx="12"/>
          </p:nvPr>
        </p:nvSpPr>
        <p:spPr/>
        <p:txBody>
          <a:bodyPr/>
          <a:lstStyle/>
          <a:p>
            <a:fld id="{560A0899-0381-41AF-AA98-1223D51DF9EE}" type="slidenum">
              <a:rPr lang="ar-YE" smtClean="0"/>
              <a:t>‹#›</a:t>
            </a:fld>
            <a:endParaRPr lang="ar-YE"/>
          </a:p>
        </p:txBody>
      </p:sp>
    </p:spTree>
    <p:extLst>
      <p:ext uri="{BB962C8B-B14F-4D97-AF65-F5344CB8AC3E}">
        <p14:creationId xmlns:p14="http://schemas.microsoft.com/office/powerpoint/2010/main" val="2634269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Y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Y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E17AD66-B4AE-4D72-866D-A9B0F7283CB5}" type="datetimeFigureOut">
              <a:rPr lang="ar-YE" smtClean="0"/>
              <a:t>28/01/1447</a:t>
            </a:fld>
            <a:endParaRPr lang="ar-YE"/>
          </a:p>
        </p:txBody>
      </p:sp>
      <p:sp>
        <p:nvSpPr>
          <p:cNvPr id="6" name="Footer Placeholder 5"/>
          <p:cNvSpPr>
            <a:spLocks noGrp="1"/>
          </p:cNvSpPr>
          <p:nvPr>
            <p:ph type="ftr" sz="quarter" idx="11"/>
          </p:nvPr>
        </p:nvSpPr>
        <p:spPr/>
        <p:txBody>
          <a:bodyPr/>
          <a:lstStyle/>
          <a:p>
            <a:endParaRPr lang="ar-YE"/>
          </a:p>
        </p:txBody>
      </p:sp>
      <p:sp>
        <p:nvSpPr>
          <p:cNvPr id="7" name="Slide Number Placeholder 6"/>
          <p:cNvSpPr>
            <a:spLocks noGrp="1"/>
          </p:cNvSpPr>
          <p:nvPr>
            <p:ph type="sldNum" sz="quarter" idx="12"/>
          </p:nvPr>
        </p:nvSpPr>
        <p:spPr/>
        <p:txBody>
          <a:bodyPr/>
          <a:lstStyle/>
          <a:p>
            <a:fld id="{560A0899-0381-41AF-AA98-1223D51DF9EE}" type="slidenum">
              <a:rPr lang="ar-YE" smtClean="0"/>
              <a:t>‹#›</a:t>
            </a:fld>
            <a:endParaRPr lang="ar-YE"/>
          </a:p>
        </p:txBody>
      </p:sp>
    </p:spTree>
    <p:extLst>
      <p:ext uri="{BB962C8B-B14F-4D97-AF65-F5344CB8AC3E}">
        <p14:creationId xmlns:p14="http://schemas.microsoft.com/office/powerpoint/2010/main" val="3976944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Y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Y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E17AD66-B4AE-4D72-866D-A9B0F7283CB5}" type="datetimeFigureOut">
              <a:rPr lang="ar-YE" smtClean="0"/>
              <a:t>28/01/1447</a:t>
            </a:fld>
            <a:endParaRPr lang="ar-YE"/>
          </a:p>
        </p:txBody>
      </p:sp>
      <p:sp>
        <p:nvSpPr>
          <p:cNvPr id="6" name="Footer Placeholder 5"/>
          <p:cNvSpPr>
            <a:spLocks noGrp="1"/>
          </p:cNvSpPr>
          <p:nvPr>
            <p:ph type="ftr" sz="quarter" idx="11"/>
          </p:nvPr>
        </p:nvSpPr>
        <p:spPr/>
        <p:txBody>
          <a:bodyPr/>
          <a:lstStyle/>
          <a:p>
            <a:endParaRPr lang="ar-YE"/>
          </a:p>
        </p:txBody>
      </p:sp>
      <p:sp>
        <p:nvSpPr>
          <p:cNvPr id="7" name="Slide Number Placeholder 6"/>
          <p:cNvSpPr>
            <a:spLocks noGrp="1"/>
          </p:cNvSpPr>
          <p:nvPr>
            <p:ph type="sldNum" sz="quarter" idx="12"/>
          </p:nvPr>
        </p:nvSpPr>
        <p:spPr/>
        <p:txBody>
          <a:bodyPr/>
          <a:lstStyle/>
          <a:p>
            <a:fld id="{560A0899-0381-41AF-AA98-1223D51DF9EE}" type="slidenum">
              <a:rPr lang="ar-YE" smtClean="0"/>
              <a:t>‹#›</a:t>
            </a:fld>
            <a:endParaRPr lang="ar-YE"/>
          </a:p>
        </p:txBody>
      </p:sp>
    </p:spTree>
    <p:extLst>
      <p:ext uri="{BB962C8B-B14F-4D97-AF65-F5344CB8AC3E}">
        <p14:creationId xmlns:p14="http://schemas.microsoft.com/office/powerpoint/2010/main" val="1285196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Y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YE"/>
          </a:p>
        </p:txBody>
      </p:sp>
      <p:sp>
        <p:nvSpPr>
          <p:cNvPr id="4" name="Date Placeholder 3"/>
          <p:cNvSpPr>
            <a:spLocks noGrp="1"/>
          </p:cNvSpPr>
          <p:nvPr>
            <p:ph type="dt" sz="half" idx="10"/>
          </p:nvPr>
        </p:nvSpPr>
        <p:spPr/>
        <p:txBody>
          <a:bodyPr/>
          <a:lstStyle/>
          <a:p>
            <a:fld id="{8E17AD66-B4AE-4D72-866D-A9B0F7283CB5}" type="datetimeFigureOut">
              <a:rPr lang="ar-YE" smtClean="0"/>
              <a:t>28/01/1447</a:t>
            </a:fld>
            <a:endParaRPr lang="ar-YE"/>
          </a:p>
        </p:txBody>
      </p:sp>
      <p:sp>
        <p:nvSpPr>
          <p:cNvPr id="5" name="Footer Placeholder 4"/>
          <p:cNvSpPr>
            <a:spLocks noGrp="1"/>
          </p:cNvSpPr>
          <p:nvPr>
            <p:ph type="ftr" sz="quarter" idx="11"/>
          </p:nvPr>
        </p:nvSpPr>
        <p:spPr/>
        <p:txBody>
          <a:bodyPr/>
          <a:lstStyle/>
          <a:p>
            <a:endParaRPr lang="ar-YE"/>
          </a:p>
        </p:txBody>
      </p:sp>
      <p:sp>
        <p:nvSpPr>
          <p:cNvPr id="6" name="Slide Number Placeholder 5"/>
          <p:cNvSpPr>
            <a:spLocks noGrp="1"/>
          </p:cNvSpPr>
          <p:nvPr>
            <p:ph type="sldNum" sz="quarter" idx="12"/>
          </p:nvPr>
        </p:nvSpPr>
        <p:spPr/>
        <p:txBody>
          <a:bodyPr/>
          <a:lstStyle/>
          <a:p>
            <a:fld id="{560A0899-0381-41AF-AA98-1223D51DF9EE}" type="slidenum">
              <a:rPr lang="ar-YE" smtClean="0"/>
              <a:t>‹#›</a:t>
            </a:fld>
            <a:endParaRPr lang="ar-YE"/>
          </a:p>
        </p:txBody>
      </p:sp>
    </p:spTree>
    <p:extLst>
      <p:ext uri="{BB962C8B-B14F-4D97-AF65-F5344CB8AC3E}">
        <p14:creationId xmlns:p14="http://schemas.microsoft.com/office/powerpoint/2010/main" val="4013034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ar-Y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YE"/>
          </a:p>
        </p:txBody>
      </p:sp>
      <p:sp>
        <p:nvSpPr>
          <p:cNvPr id="4" name="Date Placeholder 3"/>
          <p:cNvSpPr>
            <a:spLocks noGrp="1"/>
          </p:cNvSpPr>
          <p:nvPr>
            <p:ph type="dt" sz="half" idx="10"/>
          </p:nvPr>
        </p:nvSpPr>
        <p:spPr/>
        <p:txBody>
          <a:bodyPr/>
          <a:lstStyle/>
          <a:p>
            <a:fld id="{8E17AD66-B4AE-4D72-866D-A9B0F7283CB5}" type="datetimeFigureOut">
              <a:rPr lang="ar-YE" smtClean="0"/>
              <a:t>28/01/1447</a:t>
            </a:fld>
            <a:endParaRPr lang="ar-YE"/>
          </a:p>
        </p:txBody>
      </p:sp>
      <p:sp>
        <p:nvSpPr>
          <p:cNvPr id="5" name="Footer Placeholder 4"/>
          <p:cNvSpPr>
            <a:spLocks noGrp="1"/>
          </p:cNvSpPr>
          <p:nvPr>
            <p:ph type="ftr" sz="quarter" idx="11"/>
          </p:nvPr>
        </p:nvSpPr>
        <p:spPr/>
        <p:txBody>
          <a:bodyPr/>
          <a:lstStyle/>
          <a:p>
            <a:endParaRPr lang="ar-YE"/>
          </a:p>
        </p:txBody>
      </p:sp>
      <p:sp>
        <p:nvSpPr>
          <p:cNvPr id="6" name="Slide Number Placeholder 5"/>
          <p:cNvSpPr>
            <a:spLocks noGrp="1"/>
          </p:cNvSpPr>
          <p:nvPr>
            <p:ph type="sldNum" sz="quarter" idx="12"/>
          </p:nvPr>
        </p:nvSpPr>
        <p:spPr/>
        <p:txBody>
          <a:bodyPr/>
          <a:lstStyle/>
          <a:p>
            <a:fld id="{560A0899-0381-41AF-AA98-1223D51DF9EE}" type="slidenum">
              <a:rPr lang="ar-YE" smtClean="0"/>
              <a:t>‹#›</a:t>
            </a:fld>
            <a:endParaRPr lang="ar-YE"/>
          </a:p>
        </p:txBody>
      </p:sp>
    </p:spTree>
    <p:extLst>
      <p:ext uri="{BB962C8B-B14F-4D97-AF65-F5344CB8AC3E}">
        <p14:creationId xmlns:p14="http://schemas.microsoft.com/office/powerpoint/2010/main" val="2786706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Y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Y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17AD66-B4AE-4D72-866D-A9B0F7283CB5}" type="datetimeFigureOut">
              <a:rPr lang="ar-YE" smtClean="0"/>
              <a:t>28/01/1447</a:t>
            </a:fld>
            <a:endParaRPr lang="ar-Y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Y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A0899-0381-41AF-AA98-1223D51DF9EE}" type="slidenum">
              <a:rPr lang="ar-YE" smtClean="0"/>
              <a:t>‹#›</a:t>
            </a:fld>
            <a:endParaRPr lang="ar-YE"/>
          </a:p>
        </p:txBody>
      </p:sp>
    </p:spTree>
    <p:extLst>
      <p:ext uri="{BB962C8B-B14F-4D97-AF65-F5344CB8AC3E}">
        <p14:creationId xmlns:p14="http://schemas.microsoft.com/office/powerpoint/2010/main" val="2946424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Y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jpeg"/><Relationship Id="rId17" Type="http://schemas.openxmlformats.org/officeDocument/2006/relationships/image" Target="../media/image23.jpeg"/><Relationship Id="rId2" Type="http://schemas.openxmlformats.org/officeDocument/2006/relationships/image" Target="../media/image8.jpeg"/><Relationship Id="rId16"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jpeg"/><Relationship Id="rId15" Type="http://schemas.openxmlformats.org/officeDocument/2006/relationships/image" Target="../media/image21.png"/><Relationship Id="rId10" Type="http://schemas.openxmlformats.org/officeDocument/2006/relationships/image" Target="../media/image16.jpeg"/><Relationship Id="rId19" Type="http://schemas.openxmlformats.org/officeDocument/2006/relationships/image" Target="../media/image25.jpeg"/><Relationship Id="rId4" Type="http://schemas.openxmlformats.org/officeDocument/2006/relationships/image" Target="../media/image10.jpeg"/><Relationship Id="rId9" Type="http://schemas.openxmlformats.org/officeDocument/2006/relationships/image" Target="../media/image15.png"/><Relationship Id="rId1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1.gi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cell.com/action/showPdf?pii=S1535-6108%2820%2930274-9" TargetMode="External"/><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6.jpe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hyperlink" Target="https://www.thelancet.com/action/showPdf?pii=S0140-6736%2821%2900153-7" TargetMode="External"/><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6.jpe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hyperlink" Target="https://acsjournals.onlinelibrary.wiley.com/doi/epdf/10.3322/caac.21604" TargetMode="External"/><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6.jpe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png"/><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52.jpe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56.png"/><Relationship Id="rId7" Type="http://schemas.openxmlformats.org/officeDocument/2006/relationships/image" Target="../media/image26.jpeg"/><Relationship Id="rId2" Type="http://schemas.openxmlformats.org/officeDocument/2006/relationships/image" Target="../media/image55.pn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57.png"/><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6.png"/><Relationship Id="rId7" Type="http://schemas.openxmlformats.org/officeDocument/2006/relationships/image" Target="../media/image26.jpe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4.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5.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73.png"/><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3" Type="http://schemas.openxmlformats.org/officeDocument/2006/relationships/hyperlink" Target="https://www.chiplot.online/#Network-plot" TargetMode="External"/><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36.xml.rels><?xml version="1.0" encoding="UTF-8" standalone="yes"?>
<Relationships xmlns="http://schemas.openxmlformats.org/package/2006/relationships"><Relationship Id="rId3" Type="http://schemas.openxmlformats.org/officeDocument/2006/relationships/hyperlink" Target="https://app.biorender.com/" TargetMode="External"/><Relationship Id="rId2" Type="http://schemas.openxmlformats.org/officeDocument/2006/relationships/image" Target="../media/image75.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journalfinder.elsevier.com/" TargetMode="External"/><Relationship Id="rId2" Type="http://schemas.openxmlformats.org/officeDocument/2006/relationships/image" Target="../media/image78.jp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79.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80.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81.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9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9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95.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00.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0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0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6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0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6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0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0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07.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0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7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12.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13.jpe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3900" y="0"/>
            <a:ext cx="5664200" cy="6858000"/>
          </a:xfrm>
          <a:prstGeom prst="rect">
            <a:avLst/>
          </a:prstGeom>
        </p:spPr>
      </p:pic>
    </p:spTree>
    <p:extLst>
      <p:ext uri="{BB962C8B-B14F-4D97-AF65-F5344CB8AC3E}">
        <p14:creationId xmlns:p14="http://schemas.microsoft.com/office/powerpoint/2010/main" val="208770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1257208" y="2682492"/>
            <a:ext cx="9144000" cy="62568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GB" sz="2000" b="1" dirty="0">
                <a:solidFill>
                  <a:srgbClr val="000000"/>
                </a:solidFill>
                <a:latin typeface="TimesNewRomanPS-BoldMT"/>
                <a:ea typeface="+mn-ea"/>
                <a:cs typeface="+mn-cs"/>
              </a:rPr>
              <a:t>BAKEEL ALI RADMAN</a:t>
            </a:r>
          </a:p>
          <a:p>
            <a:pPr algn="ctr">
              <a:lnSpc>
                <a:spcPct val="150000"/>
              </a:lnSpc>
            </a:pPr>
            <a:r>
              <a:rPr lang="en-US" sz="2000" b="1" dirty="0">
                <a:solidFill>
                  <a:srgbClr val="000000"/>
                </a:solidFill>
                <a:latin typeface="TimesNewRomanPS-BoldMT"/>
                <a:ea typeface="+mn-ea"/>
                <a:cs typeface="+mn-cs"/>
              </a:rPr>
              <a:t>22-07-2025</a:t>
            </a:r>
            <a:endParaRPr lang="ar-YE" sz="2000" b="1" dirty="0">
              <a:solidFill>
                <a:srgbClr val="000000"/>
              </a:solidFill>
              <a:latin typeface="TimesNewRomanPS-BoldMT"/>
              <a:ea typeface="+mn-ea"/>
              <a:cs typeface="+mn-cs"/>
            </a:endParaRPr>
          </a:p>
        </p:txBody>
      </p:sp>
      <p:sp>
        <p:nvSpPr>
          <p:cNvPr id="3" name="Rectangle 2"/>
          <p:cNvSpPr/>
          <p:nvPr/>
        </p:nvSpPr>
        <p:spPr>
          <a:xfrm>
            <a:off x="668198" y="2061845"/>
            <a:ext cx="10833659" cy="707886"/>
          </a:xfrm>
          <a:prstGeom prst="rect">
            <a:avLst/>
          </a:prstGeom>
        </p:spPr>
        <p:txBody>
          <a:bodyPr wrap="square">
            <a:spAutoFit/>
          </a:bodyPr>
          <a:lstStyle/>
          <a:p>
            <a:pPr algn="ctr"/>
            <a:r>
              <a:rPr lang="en-US" altLang="zh-CN" sz="4000" u="sng" dirty="0">
                <a:solidFill>
                  <a:srgbClr val="000000"/>
                </a:solidFill>
                <a:latin typeface="Rockwell Extra Bold" panose="02060903040505020403" pitchFamily="18" charset="0"/>
                <a:ea typeface="SimHei" panose="02010609060101010101" pitchFamily="49" charset="-122"/>
              </a:rPr>
              <a:t>Review article </a:t>
            </a:r>
            <a:endParaRPr lang="ar-YE" sz="4000" u="sng" dirty="0">
              <a:latin typeface="Rockwell Extra Bold" panose="02060903040505020403" pitchFamily="18" charset="0"/>
            </a:endParaRPr>
          </a:p>
        </p:txBody>
      </p:sp>
      <p:pic>
        <p:nvPicPr>
          <p:cNvPr id="17" name="Picture 2" descr="China Scholarship Council - CSC 中国政府奖学金"/>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698" r="10943"/>
          <a:stretch/>
        </p:blipFill>
        <p:spPr bwMode="auto">
          <a:xfrm>
            <a:off x="868695" y="3220646"/>
            <a:ext cx="93031" cy="875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le:Flag-map of the People's Republic of China.svg - Wikimedia Comm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3945" y="3557339"/>
            <a:ext cx="3921143" cy="330066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p:cNvPicPr>
            <a:picLocks noChangeAspect="1"/>
          </p:cNvPicPr>
          <p:nvPr/>
        </p:nvPicPr>
        <p:blipFill rotWithShape="1">
          <a:blip r:embed="rId5" cstate="print">
            <a:extLst>
              <a:ext uri="{28A0092B-C50C-407E-A947-70E740481C1C}">
                <a14:useLocalDpi xmlns:a14="http://schemas.microsoft.com/office/drawing/2010/main" val="0"/>
              </a:ext>
            </a:extLst>
          </a:blip>
          <a:srcRect b="7022"/>
          <a:stretch/>
        </p:blipFill>
        <p:spPr>
          <a:xfrm>
            <a:off x="39295" y="170676"/>
            <a:ext cx="1773147" cy="1657803"/>
          </a:xfrm>
          <a:prstGeom prst="rect">
            <a:avLst/>
          </a:prstGeom>
        </p:spPr>
      </p:pic>
      <p:pic>
        <p:nvPicPr>
          <p:cNvPr id="20" name="Picture 2" descr="اتحاد طلاب اليمن في الصين - YSU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11005" y="177986"/>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44040" name="Picture 8" descr="إندونيسيا خريطة العلم المنطقة, خيال, خريطة, علَم PNG صورة للتحميل مجانا"/>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12357" y="3557339"/>
            <a:ext cx="5852007" cy="3649311"/>
          </a:xfrm>
          <a:prstGeom prst="rect">
            <a:avLst/>
          </a:prstGeom>
          <a:noFill/>
          <a:extLst>
            <a:ext uri="{909E8E84-426E-40DD-AFC4-6F175D3DCCD1}">
              <a14:hiddenFill xmlns:a14="http://schemas.microsoft.com/office/drawing/2010/main">
                <a:solidFill>
                  <a:srgbClr val="FFFFFF"/>
                </a:solidFill>
              </a14:hiddenFill>
            </a:ext>
          </a:extLst>
        </p:spPr>
      </p:pic>
      <p:pic>
        <p:nvPicPr>
          <p:cNvPr id="44046" name="Picture 14" descr="File:Flag-map of Yemen.svg - 维基百科，自由的百科全书"/>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29033" y="5092152"/>
            <a:ext cx="2800350" cy="162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1524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0227" y="2132297"/>
            <a:ext cx="9144000" cy="2387600"/>
          </a:xfrm>
        </p:spPr>
        <p:txBody>
          <a:bodyPr>
            <a:normAutofit/>
          </a:bodyPr>
          <a:lstStyle/>
          <a:p>
            <a:r>
              <a:rPr lang="ar-YE" sz="13800" dirty="0">
                <a:solidFill>
                  <a:srgbClr val="002060"/>
                </a:solidFill>
              </a:rPr>
              <a:t>اما قبل....</a:t>
            </a:r>
          </a:p>
        </p:txBody>
      </p:sp>
    </p:spTree>
    <p:extLst>
      <p:ext uri="{BB962C8B-B14F-4D97-AF65-F5344CB8AC3E}">
        <p14:creationId xmlns:p14="http://schemas.microsoft.com/office/powerpoint/2010/main" val="4191153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cienceDir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9065" y="366827"/>
            <a:ext cx="2062592" cy="120534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Alterações na visualização do PubMed | Biblioteca FMUSP - Ofici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983" y="204737"/>
            <a:ext cx="1825594" cy="1367434"/>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New publication agreement with Springer - IMISCO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9506" y="591215"/>
            <a:ext cx="2335806" cy="86072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Nat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2936" y="5481924"/>
            <a:ext cx="1320033" cy="1320033"/>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Google Scholar Button - Anywhere Access - Apps and Tips - Subject and  Research Guides at Macquarie University"/>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 y="65581"/>
            <a:ext cx="1719618" cy="1700252"/>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File:ResearchGate Logo.png - Wikimedia Common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29088" y="684170"/>
            <a:ext cx="2153647" cy="674810"/>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ORCID: The number that every academic needs | NC State University Librarie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29962" y="5214986"/>
            <a:ext cx="2201008" cy="1237694"/>
          </a:xfrm>
          <a:prstGeom prst="rect">
            <a:avLst/>
          </a:prstGeom>
          <a:noFill/>
          <a:extLst>
            <a:ext uri="{909E8E84-426E-40DD-AFC4-6F175D3DCCD1}">
              <a14:hiddenFill xmlns:a14="http://schemas.microsoft.com/office/drawing/2010/main">
                <a:solidFill>
                  <a:srgbClr val="FFFFFF"/>
                </a:solidFill>
              </a14:hiddenFill>
            </a:ext>
          </a:extLst>
        </p:spPr>
      </p:pic>
      <p:pic>
        <p:nvPicPr>
          <p:cNvPr id="4114" name="Picture 18" descr="ملف:Clarivate Logo.png - ويكيبيديا"/>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73154" y="2231210"/>
            <a:ext cx="3209581" cy="959423"/>
          </a:xfrm>
          <a:prstGeom prst="rect">
            <a:avLst/>
          </a:prstGeom>
          <a:noFill/>
          <a:extLst>
            <a:ext uri="{909E8E84-426E-40DD-AFC4-6F175D3DCCD1}">
              <a14:hiddenFill xmlns:a14="http://schemas.microsoft.com/office/drawing/2010/main">
                <a:solidFill>
                  <a:srgbClr val="FFFFFF"/>
                </a:solidFill>
              </a14:hiddenFill>
            </a:ext>
          </a:extLst>
        </p:spPr>
      </p:pic>
      <p:pic>
        <p:nvPicPr>
          <p:cNvPr id="4116" name="Picture 20" descr="MDPI Calls for Greater Open Access to Science for Ocean Protection - ESG  Today"/>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7156" y="1996588"/>
            <a:ext cx="1955707" cy="126207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1"/>
          <a:stretch>
            <a:fillRect/>
          </a:stretch>
        </p:blipFill>
        <p:spPr>
          <a:xfrm>
            <a:off x="177156" y="5517483"/>
            <a:ext cx="2760630" cy="935197"/>
          </a:xfrm>
          <a:prstGeom prst="rect">
            <a:avLst/>
          </a:prstGeom>
        </p:spPr>
      </p:pic>
      <p:pic>
        <p:nvPicPr>
          <p:cNvPr id="4118" name="Picture 22" descr="The Lancet | GAIN"/>
          <p:cNvPicPr>
            <a:picLocks noChangeAspect="1" noChangeArrowheads="1"/>
          </p:cNvPicPr>
          <p:nvPr/>
        </p:nvPicPr>
        <p:blipFill rotWithShape="1">
          <a:blip r:embed="rId12">
            <a:extLst>
              <a:ext uri="{28A0092B-C50C-407E-A947-70E740481C1C}">
                <a14:useLocalDpi xmlns:a14="http://schemas.microsoft.com/office/drawing/2010/main" val="0"/>
              </a:ext>
            </a:extLst>
          </a:blip>
          <a:srcRect t="38757" b="36795"/>
          <a:stretch/>
        </p:blipFill>
        <p:spPr bwMode="auto">
          <a:xfrm>
            <a:off x="5662631" y="5517483"/>
            <a:ext cx="3333750" cy="81500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rotWithShape="1">
          <a:blip r:embed="rId13"/>
          <a:srcRect l="4818" t="7709" r="75114" b="52738"/>
          <a:stretch/>
        </p:blipFill>
        <p:spPr>
          <a:xfrm>
            <a:off x="2269065" y="2005318"/>
            <a:ext cx="2015793" cy="1323623"/>
          </a:xfrm>
          <a:prstGeom prst="rect">
            <a:avLst/>
          </a:prstGeom>
        </p:spPr>
      </p:pic>
      <p:pic>
        <p:nvPicPr>
          <p:cNvPr id="17" name="Picture 16"/>
          <p:cNvPicPr>
            <a:picLocks noChangeAspect="1"/>
          </p:cNvPicPr>
          <p:nvPr/>
        </p:nvPicPr>
        <p:blipFill rotWithShape="1">
          <a:blip r:embed="rId13"/>
          <a:srcRect l="29359" t="9160" r="50815" b="56367"/>
          <a:stretch/>
        </p:blipFill>
        <p:spPr>
          <a:xfrm>
            <a:off x="4412574" y="2013026"/>
            <a:ext cx="1887640" cy="1093450"/>
          </a:xfrm>
          <a:prstGeom prst="rect">
            <a:avLst/>
          </a:prstGeom>
        </p:spPr>
      </p:pic>
      <p:pic>
        <p:nvPicPr>
          <p:cNvPr id="18" name="Picture 17"/>
          <p:cNvPicPr>
            <a:picLocks noChangeAspect="1"/>
          </p:cNvPicPr>
          <p:nvPr/>
        </p:nvPicPr>
        <p:blipFill rotWithShape="1">
          <a:blip r:embed="rId13"/>
          <a:srcRect l="53899" t="7346" r="26516" b="54189"/>
          <a:stretch/>
        </p:blipFill>
        <p:spPr>
          <a:xfrm>
            <a:off x="6528665" y="1928868"/>
            <a:ext cx="1928360" cy="1261765"/>
          </a:xfrm>
          <a:prstGeom prst="rect">
            <a:avLst/>
          </a:prstGeom>
        </p:spPr>
      </p:pic>
      <p:pic>
        <p:nvPicPr>
          <p:cNvPr id="4120" name="Picture 24" descr="Elsevier's Top Medical Journals by 2020 Impact Factor | Elsevier Pharma  Solutions"/>
          <p:cNvPicPr>
            <a:picLocks noChangeAspect="1" noChangeArrowheads="1"/>
          </p:cNvPicPr>
          <p:nvPr/>
        </p:nvPicPr>
        <p:blipFill rotWithShape="1">
          <a:blip r:embed="rId14">
            <a:extLst>
              <a:ext uri="{28A0092B-C50C-407E-A947-70E740481C1C}">
                <a14:useLocalDpi xmlns:a14="http://schemas.microsoft.com/office/drawing/2010/main" val="0"/>
              </a:ext>
            </a:extLst>
          </a:blip>
          <a:srcRect l="34496" t="24795" r="33803" b="29483"/>
          <a:stretch/>
        </p:blipFill>
        <p:spPr bwMode="auto">
          <a:xfrm rot="375354">
            <a:off x="10435205" y="3696860"/>
            <a:ext cx="1405720" cy="1127753"/>
          </a:xfrm>
          <a:prstGeom prst="rect">
            <a:avLst/>
          </a:prstGeom>
          <a:noFill/>
          <a:extLst>
            <a:ext uri="{909E8E84-426E-40DD-AFC4-6F175D3DCCD1}">
              <a14:hiddenFill xmlns:a14="http://schemas.microsoft.com/office/drawing/2010/main">
                <a:solidFill>
                  <a:srgbClr val="FFFFFF"/>
                </a:solidFill>
              </a14:hiddenFill>
            </a:ext>
          </a:extLst>
        </p:spPr>
      </p:pic>
      <p:pic>
        <p:nvPicPr>
          <p:cNvPr id="4122" name="Picture 26" descr="Citation Management Tools - The Styberg Library"/>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4673" t="10824" r="8023" b="17408"/>
          <a:stretch/>
        </p:blipFill>
        <p:spPr bwMode="auto">
          <a:xfrm>
            <a:off x="331727" y="3537504"/>
            <a:ext cx="1766042" cy="1597312"/>
          </a:xfrm>
          <a:prstGeom prst="rect">
            <a:avLst/>
          </a:prstGeom>
          <a:noFill/>
          <a:extLst>
            <a:ext uri="{909E8E84-426E-40DD-AFC4-6F175D3DCCD1}">
              <a14:hiddenFill xmlns:a14="http://schemas.microsoft.com/office/drawing/2010/main">
                <a:solidFill>
                  <a:srgbClr val="FFFFFF"/>
                </a:solidFill>
              </a14:hiddenFill>
            </a:ext>
          </a:extLst>
        </p:spPr>
      </p:pic>
      <p:pic>
        <p:nvPicPr>
          <p:cNvPr id="4124" name="Picture 28" descr="ما هو برنامج Mendeley وما هي خصائصه ومزاياه - SoftyFile | سوفتي فايل"/>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14743" y="3700673"/>
            <a:ext cx="1370164" cy="1270196"/>
          </a:xfrm>
          <a:prstGeom prst="rect">
            <a:avLst/>
          </a:prstGeom>
          <a:noFill/>
          <a:extLst>
            <a:ext uri="{909E8E84-426E-40DD-AFC4-6F175D3DCCD1}">
              <a14:hiddenFill xmlns:a14="http://schemas.microsoft.com/office/drawing/2010/main">
                <a:solidFill>
                  <a:srgbClr val="FFFFFF"/>
                </a:solidFill>
              </a14:hiddenFill>
            </a:ext>
          </a:extLst>
        </p:spPr>
      </p:pic>
      <p:pic>
        <p:nvPicPr>
          <p:cNvPr id="4126" name="Picture 30" descr="Zotero – Universitäts- und Landesbibliothek – TU Darmstadt"/>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8002" t="7880" r="8784" b="16069"/>
          <a:stretch/>
        </p:blipFill>
        <p:spPr bwMode="auto">
          <a:xfrm>
            <a:off x="4046539" y="3634460"/>
            <a:ext cx="2628282" cy="1185024"/>
          </a:xfrm>
          <a:prstGeom prst="rect">
            <a:avLst/>
          </a:prstGeom>
          <a:noFill/>
          <a:extLst>
            <a:ext uri="{909E8E84-426E-40DD-AFC4-6F175D3DCCD1}">
              <a14:hiddenFill xmlns:a14="http://schemas.microsoft.com/office/drawing/2010/main">
                <a:solidFill>
                  <a:srgbClr val="FFFFFF"/>
                </a:solidFill>
              </a14:hiddenFill>
            </a:ext>
          </a:extLst>
        </p:spPr>
      </p:pic>
      <p:pic>
        <p:nvPicPr>
          <p:cNvPr id="4128" name="Picture 32" descr="https://www.ilovephd.com/wp-content/uploads/2023/04/image.png"/>
          <p:cNvPicPr>
            <a:picLocks noChangeAspect="1" noChangeArrowheads="1"/>
          </p:cNvPicPr>
          <p:nvPr/>
        </p:nvPicPr>
        <p:blipFill rotWithShape="1">
          <a:blip r:embed="rId18">
            <a:extLst>
              <a:ext uri="{28A0092B-C50C-407E-A947-70E740481C1C}">
                <a14:useLocalDpi xmlns:a14="http://schemas.microsoft.com/office/drawing/2010/main" val="0"/>
              </a:ext>
            </a:extLst>
          </a:blip>
          <a:srcRect t="25698" r="63989" b="42427"/>
          <a:stretch/>
        </p:blipFill>
        <p:spPr bwMode="auto">
          <a:xfrm>
            <a:off x="7036453" y="3685057"/>
            <a:ext cx="1216736" cy="1076973"/>
          </a:xfrm>
          <a:prstGeom prst="rect">
            <a:avLst/>
          </a:prstGeom>
          <a:noFill/>
          <a:extLst>
            <a:ext uri="{909E8E84-426E-40DD-AFC4-6F175D3DCCD1}">
              <a14:hiddenFill xmlns:a14="http://schemas.microsoft.com/office/drawing/2010/main">
                <a:solidFill>
                  <a:srgbClr val="FFFFFF"/>
                </a:solidFill>
              </a14:hiddenFill>
            </a:ext>
          </a:extLst>
        </p:spPr>
      </p:pic>
      <p:pic>
        <p:nvPicPr>
          <p:cNvPr id="4130" name="Picture 34" descr="Open Access vs. Subscription-Based ISI Journals: Pros and Cons - Avestina  Research Assist"/>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497409" y="3946086"/>
            <a:ext cx="1686700" cy="634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1576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005" t="1903" b="-1"/>
          <a:stretch/>
        </p:blipFill>
        <p:spPr>
          <a:xfrm>
            <a:off x="191069" y="1897040"/>
            <a:ext cx="11768920" cy="3965289"/>
          </a:xfrm>
          <a:prstGeom prst="rect">
            <a:avLst/>
          </a:prstGeom>
        </p:spPr>
      </p:pic>
      <p:grpSp>
        <p:nvGrpSpPr>
          <p:cNvPr id="5" name="Group 4">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grpSp>
        <p:nvGrpSpPr>
          <p:cNvPr id="13" name="Group 12"/>
          <p:cNvGrpSpPr/>
          <p:nvPr/>
        </p:nvGrpSpPr>
        <p:grpSpPr>
          <a:xfrm>
            <a:off x="9916885" y="-32658"/>
            <a:ext cx="2275113" cy="1119557"/>
            <a:chOff x="4905602" y="2080040"/>
            <a:chExt cx="3812494" cy="1919778"/>
          </a:xfrm>
        </p:grpSpPr>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5"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YE" sz="3200" b="1" dirty="0">
                <a:solidFill>
                  <a:schemeClr val="bg1"/>
                </a:solidFill>
              </a:rPr>
              <a:t>يجب ان تعرف </a:t>
            </a:r>
          </a:p>
        </p:txBody>
      </p:sp>
    </p:spTree>
    <p:extLst>
      <p:ext uri="{BB962C8B-B14F-4D97-AF65-F5344CB8AC3E}">
        <p14:creationId xmlns:p14="http://schemas.microsoft.com/office/powerpoint/2010/main" val="563830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FC9CA4-4D25-4B19-AE2C-031F91DAE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4131" y="1108572"/>
            <a:ext cx="5691518" cy="4268638"/>
          </a:xfrm>
          <a:prstGeom prst="rect">
            <a:avLst/>
          </a:prstGeom>
        </p:spPr>
      </p:pic>
      <p:pic>
        <p:nvPicPr>
          <p:cNvPr id="6" name="Picture 5">
            <a:extLst>
              <a:ext uri="{FF2B5EF4-FFF2-40B4-BE49-F238E27FC236}">
                <a16:creationId xmlns:a16="http://schemas.microsoft.com/office/drawing/2014/main" id="{169C7A4F-0FCF-4052-B6DC-528C0BE430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0176"/>
          <a:stretch/>
        </p:blipFill>
        <p:spPr>
          <a:xfrm>
            <a:off x="0" y="1108580"/>
            <a:ext cx="6527779" cy="2628482"/>
          </a:xfrm>
          <a:prstGeom prst="rect">
            <a:avLst/>
          </a:prstGeom>
        </p:spPr>
      </p:pic>
      <p:pic>
        <p:nvPicPr>
          <p:cNvPr id="7" name="Picture 6">
            <a:extLst>
              <a:ext uri="{FF2B5EF4-FFF2-40B4-BE49-F238E27FC236}">
                <a16:creationId xmlns:a16="http://schemas.microsoft.com/office/drawing/2014/main" id="{82795576-A156-4377-8A91-05C96697C7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2249" y="3737062"/>
            <a:ext cx="3793706" cy="2709790"/>
          </a:xfrm>
          <a:prstGeom prst="rect">
            <a:avLst/>
          </a:prstGeom>
        </p:spPr>
      </p:pic>
      <p:sp>
        <p:nvSpPr>
          <p:cNvPr id="16" name="Rectangle 15">
            <a:extLst>
              <a:ext uri="{FF2B5EF4-FFF2-40B4-BE49-F238E27FC236}">
                <a16:creationId xmlns:a16="http://schemas.microsoft.com/office/drawing/2014/main" id="{B72C0A9B-0BE2-4982-BBFD-47909AEE32FA}"/>
              </a:ext>
            </a:extLst>
          </p:cNvPr>
          <p:cNvSpPr/>
          <p:nvPr/>
        </p:nvSpPr>
        <p:spPr>
          <a:xfrm>
            <a:off x="302436" y="-81332"/>
            <a:ext cx="3377848"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Important Things to Remember</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15" name="Group 14">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7"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8"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9"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20"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grpSp>
        <p:nvGrpSpPr>
          <p:cNvPr id="21" name="Group 20"/>
          <p:cNvGrpSpPr/>
          <p:nvPr/>
        </p:nvGrpSpPr>
        <p:grpSpPr>
          <a:xfrm>
            <a:off x="9764486" y="-32658"/>
            <a:ext cx="2427513" cy="1223251"/>
            <a:chOff x="4905602" y="2080040"/>
            <a:chExt cx="3812494" cy="1919778"/>
          </a:xfrm>
        </p:grpSpPr>
        <p:pic>
          <p:nvPicPr>
            <p:cNvPr id="22" name="Picture 21"/>
            <p:cNvPicPr>
              <a:picLocks noChangeAspect="1"/>
            </p:cNvPicPr>
            <p:nvPr/>
          </p:nvPicPr>
          <p:blipFill rotWithShape="1">
            <a:blip r:embed="rId5"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3" name="Picture 2" descr="اتحاد طلاب اليمن في الصين - YSU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YE" sz="3200" b="1" dirty="0">
                <a:solidFill>
                  <a:schemeClr val="bg1"/>
                </a:solidFill>
              </a:rPr>
              <a:t>يجب ان تعرف </a:t>
            </a:r>
          </a:p>
        </p:txBody>
      </p:sp>
    </p:spTree>
    <p:extLst>
      <p:ext uri="{BB962C8B-B14F-4D97-AF65-F5344CB8AC3E}">
        <p14:creationId xmlns:p14="http://schemas.microsoft.com/office/powerpoint/2010/main" val="4062584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71D036-2B08-4170-9B0E-AF13DF5039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7441" y="1086899"/>
            <a:ext cx="6307302" cy="4743091"/>
          </a:xfrm>
          <a:prstGeom prst="rect">
            <a:avLst/>
          </a:prstGeom>
        </p:spPr>
      </p:pic>
      <p:grpSp>
        <p:nvGrpSpPr>
          <p:cNvPr id="5" name="Group 4">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grpSp>
        <p:nvGrpSpPr>
          <p:cNvPr id="10" name="Group 9"/>
          <p:cNvGrpSpPr/>
          <p:nvPr/>
        </p:nvGrpSpPr>
        <p:grpSpPr>
          <a:xfrm>
            <a:off x="9916885" y="-32658"/>
            <a:ext cx="2275113" cy="1119557"/>
            <a:chOff x="4905602" y="2080040"/>
            <a:chExt cx="3812494" cy="1919778"/>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2"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YE" sz="3200" b="1" dirty="0">
                <a:solidFill>
                  <a:schemeClr val="bg1"/>
                </a:solidFill>
              </a:rPr>
              <a:t>يجب ان تعرف </a:t>
            </a:r>
          </a:p>
        </p:txBody>
      </p:sp>
    </p:spTree>
    <p:extLst>
      <p:ext uri="{BB962C8B-B14F-4D97-AF65-F5344CB8AC3E}">
        <p14:creationId xmlns:p14="http://schemas.microsoft.com/office/powerpoint/2010/main" val="1013403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tholga.com/wp-content/uploads/2025/07/Where-to-publish-subscription-journals-vs-open-access-journal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736" y="589762"/>
            <a:ext cx="8729118" cy="581941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grpSp>
        <p:nvGrpSpPr>
          <p:cNvPr id="10" name="Group 9"/>
          <p:cNvGrpSpPr/>
          <p:nvPr/>
        </p:nvGrpSpPr>
        <p:grpSpPr>
          <a:xfrm>
            <a:off x="9916885" y="-32658"/>
            <a:ext cx="2275113" cy="1119557"/>
            <a:chOff x="4905602" y="2080040"/>
            <a:chExt cx="3812494" cy="1919778"/>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2"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YE" sz="3200" b="1" dirty="0">
                <a:solidFill>
                  <a:schemeClr val="bg1"/>
                </a:solidFill>
              </a:rPr>
              <a:t>يجب ان تعرف </a:t>
            </a:r>
          </a:p>
        </p:txBody>
      </p:sp>
    </p:spTree>
    <p:extLst>
      <p:ext uri="{BB962C8B-B14F-4D97-AF65-F5344CB8AC3E}">
        <p14:creationId xmlns:p14="http://schemas.microsoft.com/office/powerpoint/2010/main" val="2794106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برنامج كن قارئا | نادي الاقتصاد الإسلامي الدولي"/>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9301" y="1124465"/>
            <a:ext cx="2707847" cy="3629366"/>
          </a:xfrm>
          <a:prstGeom prst="rect">
            <a:avLst/>
          </a:prstGeom>
          <a:noFill/>
          <a:extLst>
            <a:ext uri="{909E8E84-426E-40DD-AFC4-6F175D3DCCD1}">
              <a14:hiddenFill xmlns:a14="http://schemas.microsoft.com/office/drawing/2010/main">
                <a:solidFill>
                  <a:srgbClr val="FFFFFF"/>
                </a:solidFill>
              </a14:hiddenFill>
            </a:ext>
          </a:extLst>
        </p:spPr>
      </p:pic>
      <p:sp>
        <p:nvSpPr>
          <p:cNvPr id="4" name="Left Arrow 3"/>
          <p:cNvSpPr/>
          <p:nvPr/>
        </p:nvSpPr>
        <p:spPr>
          <a:xfrm>
            <a:off x="5152767" y="2939148"/>
            <a:ext cx="1643449" cy="741406"/>
          </a:xfrm>
          <a:prstGeom prst="leftArrow">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ar-YE">
              <a:ln w="76200">
                <a:solidFill>
                  <a:schemeClr val="tx1"/>
                </a:solidFill>
              </a:ln>
            </a:endParaRPr>
          </a:p>
        </p:txBody>
      </p:sp>
      <p:pic>
        <p:nvPicPr>
          <p:cNvPr id="1030" name="Picture 6" descr="اكتب PNG الصور | ناقل و PSD الملفات | تحميل مجاني على Pngt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682" y="1124465"/>
            <a:ext cx="3429000" cy="34290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51560" y="4178120"/>
            <a:ext cx="1816443" cy="830997"/>
          </a:xfrm>
          <a:prstGeom prst="rect">
            <a:avLst/>
          </a:prstGeom>
          <a:noFill/>
        </p:spPr>
        <p:txBody>
          <a:bodyPr wrap="square" rtlCol="1">
            <a:spAutoFit/>
          </a:bodyPr>
          <a:lstStyle/>
          <a:p>
            <a:r>
              <a:rPr lang="ar-YE" sz="4800" b="1" dirty="0">
                <a:solidFill>
                  <a:srgbClr val="002060"/>
                </a:solidFill>
                <a:latin typeface="Colonna MT" panose="04020805060202030203" pitchFamily="82" charset="0"/>
              </a:rPr>
              <a:t>اكـــتب</a:t>
            </a:r>
          </a:p>
        </p:txBody>
      </p:sp>
      <p:sp>
        <p:nvSpPr>
          <p:cNvPr id="10" name="TextBox 9"/>
          <p:cNvSpPr txBox="1"/>
          <p:nvPr/>
        </p:nvSpPr>
        <p:spPr>
          <a:xfrm>
            <a:off x="2051560" y="4137967"/>
            <a:ext cx="1816443" cy="830997"/>
          </a:xfrm>
          <a:prstGeom prst="rect">
            <a:avLst/>
          </a:prstGeom>
          <a:noFill/>
        </p:spPr>
        <p:txBody>
          <a:bodyPr wrap="square" rtlCol="1">
            <a:spAutoFit/>
          </a:bodyPr>
          <a:lstStyle/>
          <a:p>
            <a:r>
              <a:rPr lang="ar-YE" sz="4800" b="1" dirty="0">
                <a:solidFill>
                  <a:srgbClr val="002060"/>
                </a:solidFill>
                <a:latin typeface="Colonna MT" panose="04020805060202030203" pitchFamily="82" charset="0"/>
              </a:rPr>
              <a:t>اكـــتب</a:t>
            </a:r>
          </a:p>
        </p:txBody>
      </p:sp>
      <p:grpSp>
        <p:nvGrpSpPr>
          <p:cNvPr id="11" name="Group 10">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2"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4"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5"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grpSp>
        <p:nvGrpSpPr>
          <p:cNvPr id="16" name="Group 15"/>
          <p:cNvGrpSpPr/>
          <p:nvPr/>
        </p:nvGrpSpPr>
        <p:grpSpPr>
          <a:xfrm>
            <a:off x="9916885" y="-32658"/>
            <a:ext cx="2275113" cy="1119557"/>
            <a:chOff x="4905602" y="2080040"/>
            <a:chExt cx="3812494" cy="1919778"/>
          </a:xfrm>
        </p:grpSpPr>
        <p:pic>
          <p:nvPicPr>
            <p:cNvPr id="17" name="Picture 16"/>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8"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YE" sz="3200" b="1" dirty="0">
                <a:solidFill>
                  <a:schemeClr val="bg1"/>
                </a:solidFill>
              </a:rPr>
              <a:t>خصائص الباحث</a:t>
            </a:r>
          </a:p>
        </p:txBody>
      </p:sp>
    </p:spTree>
    <p:extLst>
      <p:ext uri="{BB962C8B-B14F-4D97-AF65-F5344CB8AC3E}">
        <p14:creationId xmlns:p14="http://schemas.microsoft.com/office/powerpoint/2010/main" val="3858971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harjah24.ae/-/media/Sharjah24/Articles/2024/October-2024/28/NJ1041.jpg?h=1080&amp;w=1920&amp;hash=10CF3A662ECBE9948FB06C3F54F81F7A"/>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59492" y="1447276"/>
            <a:ext cx="4534930" cy="3046988"/>
          </a:xfrm>
          <a:prstGeom prst="rect">
            <a:avLst/>
          </a:prstGeom>
          <a:noFill/>
        </p:spPr>
        <p:txBody>
          <a:bodyPr wrap="square" rtlCol="1">
            <a:spAutoFit/>
          </a:bodyPr>
          <a:lstStyle/>
          <a:p>
            <a:pPr algn="r"/>
            <a:r>
              <a:rPr lang="ar-YE" sz="4800" b="1" dirty="0">
                <a:solidFill>
                  <a:srgbClr val="002060"/>
                </a:solidFill>
                <a:latin typeface="Colonna MT" panose="04020805060202030203" pitchFamily="82" charset="0"/>
              </a:rPr>
              <a:t>تعامل مع كل شيء بالتفكير النـاقد</a:t>
            </a:r>
          </a:p>
          <a:p>
            <a:pPr algn="r"/>
            <a:endParaRPr lang="ar-YE" sz="4800" b="1" dirty="0">
              <a:solidFill>
                <a:srgbClr val="002060"/>
              </a:solidFill>
              <a:latin typeface="Colonna MT" panose="04020805060202030203" pitchFamily="82" charset="0"/>
            </a:endParaRPr>
          </a:p>
          <a:p>
            <a:pPr algn="ctr"/>
            <a:r>
              <a:rPr lang="ar-YE" sz="4800" b="1" dirty="0">
                <a:solidFill>
                  <a:srgbClr val="002060"/>
                </a:solidFill>
                <a:latin typeface="Colonna MT" panose="04020805060202030203" pitchFamily="82" charset="0"/>
              </a:rPr>
              <a:t>؟</a:t>
            </a:r>
          </a:p>
        </p:txBody>
      </p:sp>
      <p:grpSp>
        <p:nvGrpSpPr>
          <p:cNvPr id="7" name="Group 6">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8"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9"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0"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1"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grpSp>
        <p:nvGrpSpPr>
          <p:cNvPr id="12" name="Group 11"/>
          <p:cNvGrpSpPr/>
          <p:nvPr/>
        </p:nvGrpSpPr>
        <p:grpSpPr>
          <a:xfrm>
            <a:off x="9916885" y="-32658"/>
            <a:ext cx="2275113" cy="1119557"/>
            <a:chOff x="4905602" y="2080040"/>
            <a:chExt cx="3812494" cy="1919778"/>
          </a:xfrm>
        </p:grpSpPr>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4"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Title 1"/>
          <p:cNvSpPr txBox="1">
            <a:spLocks/>
          </p:cNvSpPr>
          <p:nvPr/>
        </p:nvSpPr>
        <p:spPr>
          <a:xfrm>
            <a:off x="303541" y="-70517"/>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YE" sz="3200" b="1" dirty="0">
                <a:solidFill>
                  <a:schemeClr val="bg1"/>
                </a:solidFill>
              </a:rPr>
              <a:t>خصائص الباحث</a:t>
            </a:r>
          </a:p>
        </p:txBody>
      </p:sp>
    </p:spTree>
    <p:extLst>
      <p:ext uri="{BB962C8B-B14F-4D97-AF65-F5344CB8AC3E}">
        <p14:creationId xmlns:p14="http://schemas.microsoft.com/office/powerpoint/2010/main" val="1994440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الطبيب المعجزة الحلقة 136 (Arabic Dubbed) - YouTube"/>
          <p:cNvPicPr>
            <a:picLocks noChangeAspect="1" noChangeArrowheads="1"/>
          </p:cNvPicPr>
          <p:nvPr/>
        </p:nvPicPr>
        <p:blipFill rotWithShape="1">
          <a:blip r:embed="rId2">
            <a:extLst>
              <a:ext uri="{28A0092B-C50C-407E-A947-70E740481C1C}">
                <a14:useLocalDpi xmlns:a14="http://schemas.microsoft.com/office/drawing/2010/main" val="0"/>
              </a:ext>
            </a:extLst>
          </a:blip>
          <a:srcRect t="2849" b="19851"/>
          <a:stretch/>
        </p:blipFill>
        <p:spPr bwMode="auto">
          <a:xfrm>
            <a:off x="4244332" y="1801504"/>
            <a:ext cx="7926190" cy="344752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53980" y="4330058"/>
            <a:ext cx="4544583" cy="1323439"/>
          </a:xfrm>
          <a:prstGeom prst="rect">
            <a:avLst/>
          </a:prstGeom>
          <a:noFill/>
        </p:spPr>
        <p:txBody>
          <a:bodyPr wrap="square" rtlCol="1">
            <a:spAutoFit/>
          </a:bodyPr>
          <a:lstStyle/>
          <a:p>
            <a:r>
              <a:rPr lang="ar-YE" sz="8000" b="1" dirty="0">
                <a:solidFill>
                  <a:srgbClr val="C00000"/>
                </a:solidFill>
                <a:latin typeface="Colonna MT" panose="04020805060202030203" pitchFamily="82" charset="0"/>
              </a:rPr>
              <a:t>ماذا لو؟؟؟</a:t>
            </a:r>
          </a:p>
        </p:txBody>
      </p:sp>
      <p:sp>
        <p:nvSpPr>
          <p:cNvPr id="12" name="TextBox 11"/>
          <p:cNvSpPr txBox="1"/>
          <p:nvPr/>
        </p:nvSpPr>
        <p:spPr>
          <a:xfrm>
            <a:off x="486030" y="2811443"/>
            <a:ext cx="4544583" cy="1323439"/>
          </a:xfrm>
          <a:prstGeom prst="rect">
            <a:avLst/>
          </a:prstGeom>
          <a:noFill/>
        </p:spPr>
        <p:txBody>
          <a:bodyPr wrap="square" rtlCol="1">
            <a:spAutoFit/>
          </a:bodyPr>
          <a:lstStyle/>
          <a:p>
            <a:r>
              <a:rPr lang="ar-YE" sz="8000" b="1" dirty="0">
                <a:solidFill>
                  <a:srgbClr val="C00000"/>
                </a:solidFill>
                <a:latin typeface="Colonna MT" panose="04020805060202030203" pitchFamily="82" charset="0"/>
              </a:rPr>
              <a:t>ماذا لو؟؟؟</a:t>
            </a:r>
          </a:p>
        </p:txBody>
      </p:sp>
      <p:sp>
        <p:nvSpPr>
          <p:cNvPr id="13" name="TextBox 12"/>
          <p:cNvSpPr txBox="1"/>
          <p:nvPr/>
        </p:nvSpPr>
        <p:spPr>
          <a:xfrm>
            <a:off x="353980" y="1401803"/>
            <a:ext cx="4544583" cy="1323439"/>
          </a:xfrm>
          <a:prstGeom prst="rect">
            <a:avLst/>
          </a:prstGeom>
          <a:noFill/>
        </p:spPr>
        <p:txBody>
          <a:bodyPr wrap="square" rtlCol="1">
            <a:spAutoFit/>
          </a:bodyPr>
          <a:lstStyle/>
          <a:p>
            <a:r>
              <a:rPr lang="ar-YE" sz="8000" b="1" dirty="0">
                <a:solidFill>
                  <a:srgbClr val="C00000"/>
                </a:solidFill>
                <a:latin typeface="Colonna MT" panose="04020805060202030203" pitchFamily="82" charset="0"/>
              </a:rPr>
              <a:t>ماذا لو؟؟؟</a:t>
            </a:r>
          </a:p>
        </p:txBody>
      </p:sp>
      <p:grpSp>
        <p:nvGrpSpPr>
          <p:cNvPr id="14" name="Group 13">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5"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6"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7"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8"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grpSp>
        <p:nvGrpSpPr>
          <p:cNvPr id="19" name="Group 18"/>
          <p:cNvGrpSpPr/>
          <p:nvPr/>
        </p:nvGrpSpPr>
        <p:grpSpPr>
          <a:xfrm>
            <a:off x="9916885" y="-32658"/>
            <a:ext cx="2275113" cy="1119557"/>
            <a:chOff x="4905602" y="2080040"/>
            <a:chExt cx="3812494" cy="1919778"/>
          </a:xfrm>
        </p:grpSpPr>
        <p:pic>
          <p:nvPicPr>
            <p:cNvPr id="20" name="Picture 19"/>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1"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YE" sz="3200" b="1" dirty="0">
                <a:solidFill>
                  <a:schemeClr val="bg1"/>
                </a:solidFill>
              </a:rPr>
              <a:t>خصائص الباحث</a:t>
            </a:r>
          </a:p>
        </p:txBody>
      </p:sp>
    </p:spTree>
    <p:extLst>
      <p:ext uri="{BB962C8B-B14F-4D97-AF65-F5344CB8AC3E}">
        <p14:creationId xmlns:p14="http://schemas.microsoft.com/office/powerpoint/2010/main" val="1041927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FCA6B5-63E6-4E3B-BC3D-7D91A2D7E73D}"/>
              </a:ext>
            </a:extLst>
          </p:cNvPr>
          <p:cNvPicPr>
            <a:picLocks noChangeAspect="1"/>
          </p:cNvPicPr>
          <p:nvPr/>
        </p:nvPicPr>
        <p:blipFill>
          <a:blip r:embed="rId2"/>
          <a:stretch>
            <a:fillRect/>
          </a:stretch>
        </p:blipFill>
        <p:spPr>
          <a:xfrm>
            <a:off x="44897" y="369093"/>
            <a:ext cx="10824519" cy="6488907"/>
          </a:xfrm>
          <a:prstGeom prst="rect">
            <a:avLst/>
          </a:prstGeom>
        </p:spPr>
      </p:pic>
      <p:grpSp>
        <p:nvGrpSpPr>
          <p:cNvPr id="5" name="Group 4">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grpSp>
        <p:nvGrpSpPr>
          <p:cNvPr id="10" name="Group 9"/>
          <p:cNvGrpSpPr/>
          <p:nvPr/>
        </p:nvGrpSpPr>
        <p:grpSpPr>
          <a:xfrm>
            <a:off x="9916885" y="-32658"/>
            <a:ext cx="2275113" cy="1119557"/>
            <a:chOff x="4905602" y="2080040"/>
            <a:chExt cx="3812494" cy="1919778"/>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2"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YE" sz="3200" b="1" dirty="0">
                <a:solidFill>
                  <a:schemeClr val="bg1"/>
                </a:solidFill>
              </a:rPr>
              <a:t>انواع الابحاث العليمية</a:t>
            </a:r>
          </a:p>
        </p:txBody>
      </p:sp>
    </p:spTree>
    <p:extLst>
      <p:ext uri="{BB962C8B-B14F-4D97-AF65-F5344CB8AC3E}">
        <p14:creationId xmlns:p14="http://schemas.microsoft.com/office/powerpoint/2010/main" val="347621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4461" y="626166"/>
            <a:ext cx="10863469" cy="519886"/>
          </a:xfrm>
          <a:prstGeom prst="rect">
            <a:avLst/>
          </a:prstGeom>
        </p:spPr>
        <p:txBody>
          <a:bodyPr wrap="square">
            <a:spAutoFit/>
          </a:bodyPr>
          <a:lstStyle/>
          <a:p>
            <a:pPr algn="r" rtl="1">
              <a:lnSpc>
                <a:spcPct val="107000"/>
              </a:lnSpc>
              <a:spcAft>
                <a:spcPts val="800"/>
              </a:spcAft>
            </a:pPr>
            <a:endParaRPr lang="ar-YE" sz="2800" dirty="0">
              <a:latin typeface="Calibri" panose="020F0502020204030204" pitchFamily="34" charset="0"/>
              <a:ea typeface="DengXian" panose="02010600030101010101" pitchFamily="2" charset="-122"/>
            </a:endParaRPr>
          </a:p>
        </p:txBody>
      </p:sp>
      <p:pic>
        <p:nvPicPr>
          <p:cNvPr id="8" name="Picture 7"/>
          <p:cNvPicPr>
            <a:picLocks noChangeAspect="1"/>
          </p:cNvPicPr>
          <p:nvPr/>
        </p:nvPicPr>
        <p:blipFill>
          <a:blip r:embed="rId2"/>
          <a:stretch>
            <a:fillRect/>
          </a:stretch>
        </p:blipFill>
        <p:spPr>
          <a:xfrm>
            <a:off x="4166450" y="3376146"/>
            <a:ext cx="3859099" cy="2429289"/>
          </a:xfrm>
          <a:prstGeom prst="rect">
            <a:avLst/>
          </a:prstGeom>
        </p:spPr>
      </p:pic>
      <p:sp>
        <p:nvSpPr>
          <p:cNvPr id="2" name="Rectangle 1"/>
          <p:cNvSpPr/>
          <p:nvPr/>
        </p:nvSpPr>
        <p:spPr>
          <a:xfrm>
            <a:off x="193508" y="1416675"/>
            <a:ext cx="11054687" cy="1815882"/>
          </a:xfrm>
          <a:prstGeom prst="rect">
            <a:avLst/>
          </a:prstGeom>
        </p:spPr>
        <p:txBody>
          <a:bodyPr wrap="square">
            <a:spAutoFit/>
          </a:bodyPr>
          <a:lstStyle/>
          <a:p>
            <a:pPr algn="r" rtl="1"/>
            <a:r>
              <a:rPr lang="ar-YE" sz="2800" dirty="0"/>
              <a:t>هو تقييم نقدي منظم لمقالات أكاديمية أو ابحاث علمية منشورة، يهدف إلى تحليل محتواها، تقييم منهجيتها، وتحديد قيمتها المعرفية. تُكتب بواسطة باحثين أو خبراء في المجال لفحص جودة الدراسة ومدى إسهامها في التقدم العلمي.</a:t>
            </a:r>
          </a:p>
          <a:p>
            <a:pPr algn="r" rtl="1"/>
            <a:endParaRPr lang="ar-YE" sz="2800" dirty="0"/>
          </a:p>
        </p:txBody>
      </p:sp>
      <p:grpSp>
        <p:nvGrpSpPr>
          <p:cNvPr id="7" name="Group 6">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0"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1"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2"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3"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3" name="Rectangle 2"/>
          <p:cNvSpPr/>
          <p:nvPr/>
        </p:nvSpPr>
        <p:spPr>
          <a:xfrm>
            <a:off x="1073425" y="0"/>
            <a:ext cx="4647427" cy="461665"/>
          </a:xfrm>
          <a:prstGeom prst="rect">
            <a:avLst/>
          </a:prstGeom>
        </p:spPr>
        <p:txBody>
          <a:bodyPr wrap="none">
            <a:spAutoFit/>
          </a:bodyPr>
          <a:lstStyle/>
          <a:p>
            <a:pPr algn="r" rtl="1"/>
            <a:r>
              <a:rPr lang="ar-YE" sz="2400" b="1" dirty="0">
                <a:solidFill>
                  <a:schemeClr val="bg1"/>
                </a:solidFill>
              </a:rPr>
              <a:t>تعريف Article Review (مراجعة المقالات)</a:t>
            </a:r>
          </a:p>
        </p:txBody>
      </p:sp>
      <p:grpSp>
        <p:nvGrpSpPr>
          <p:cNvPr id="14" name="Group 13"/>
          <p:cNvGrpSpPr/>
          <p:nvPr/>
        </p:nvGrpSpPr>
        <p:grpSpPr>
          <a:xfrm>
            <a:off x="9916885" y="-32658"/>
            <a:ext cx="2275113" cy="1119557"/>
            <a:chOff x="4905602" y="2080040"/>
            <a:chExt cx="3812494" cy="1919778"/>
          </a:xfrm>
        </p:grpSpPr>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6"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83184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6405" y="2074449"/>
            <a:ext cx="10187608" cy="1954959"/>
          </a:xfrm>
          <a:prstGeom prst="rect">
            <a:avLst/>
          </a:prstGeom>
        </p:spPr>
        <p:txBody>
          <a:bodyPr wrap="square">
            <a:spAutoFit/>
          </a:bodyPr>
          <a:lstStyle/>
          <a:p>
            <a:pPr algn="r" rtl="1">
              <a:lnSpc>
                <a:spcPct val="107000"/>
              </a:lnSpc>
              <a:spcAft>
                <a:spcPts val="800"/>
              </a:spcAft>
            </a:pPr>
            <a:r>
              <a:rPr lang="ar-SA" sz="2400" dirty="0">
                <a:latin typeface="Calibri" panose="020F0502020204030204" pitchFamily="34" charset="0"/>
                <a:ea typeface="DengXian" panose="02010600030101010101" pitchFamily="2" charset="-122"/>
              </a:rPr>
              <a:t>| </a:t>
            </a:r>
            <a:r>
              <a:rPr lang="en-US" sz="2400" dirty="0">
                <a:latin typeface="Calibri" panose="020F0502020204030204" pitchFamily="34" charset="0"/>
                <a:ea typeface="DengXian" panose="02010600030101010101" pitchFamily="2" charset="-122"/>
                <a:cs typeface="Arial" panose="020B0604020202020204" pitchFamily="34" charset="0"/>
              </a:rPr>
              <a:t>Systematic Review</a:t>
            </a:r>
            <a:r>
              <a:rPr lang="ar-SA" sz="2400" dirty="0">
                <a:latin typeface="Calibri" panose="020F0502020204030204" pitchFamily="34" charset="0"/>
                <a:ea typeface="DengXian" panose="02010600030101010101" pitchFamily="2" charset="-122"/>
              </a:rPr>
              <a:t> </a:t>
            </a:r>
            <a:r>
              <a:rPr lang="ar-YE" sz="2400" dirty="0">
                <a:latin typeface="Calibri" panose="020F0502020204030204" pitchFamily="34" charset="0"/>
                <a:ea typeface="DengXian" panose="02010600030101010101" pitchFamily="2" charset="-122"/>
              </a:rPr>
              <a:t>      </a:t>
            </a:r>
            <a:r>
              <a:rPr lang="ar-SA" sz="2400" dirty="0">
                <a:latin typeface="Calibri" panose="020F0502020204030204" pitchFamily="34" charset="0"/>
                <a:ea typeface="DengXian" panose="02010600030101010101" pitchFamily="2" charset="-122"/>
              </a:rPr>
              <a:t>تحليل كمي/نوعي لدراسات متشابهة </a:t>
            </a:r>
            <a:r>
              <a:rPr lang="ar-YE" sz="2400" dirty="0">
                <a:latin typeface="Calibri" panose="020F0502020204030204" pitchFamily="34" charset="0"/>
                <a:ea typeface="DengXian" panose="02010600030101010101" pitchFamily="2" charset="-122"/>
              </a:rPr>
              <a:t>          </a:t>
            </a:r>
            <a:r>
              <a:rPr lang="ar-SA" sz="2400" dirty="0">
                <a:latin typeface="Calibri" panose="020F0502020204030204" pitchFamily="34" charset="0"/>
                <a:ea typeface="DengXian" panose="02010600030101010101" pitchFamily="2" charset="-122"/>
              </a:rPr>
              <a:t>تجارب سريرية           </a:t>
            </a:r>
            <a:endParaRPr lang="ar-YE" sz="2400" dirty="0">
              <a:latin typeface="Calibri" panose="020F0502020204030204" pitchFamily="34" charset="0"/>
              <a:ea typeface="DengXian" panose="02010600030101010101" pitchFamily="2" charset="-122"/>
            </a:endParaRPr>
          </a:p>
          <a:p>
            <a:pPr algn="r" rtl="1">
              <a:lnSpc>
                <a:spcPct val="107000"/>
              </a:lnSpc>
              <a:spcAft>
                <a:spcPts val="800"/>
              </a:spcAft>
            </a:pPr>
            <a:r>
              <a:rPr lang="ar-SA" sz="2400" dirty="0">
                <a:latin typeface="Calibri" panose="020F0502020204030204" pitchFamily="34" charset="0"/>
                <a:ea typeface="DengXian" panose="02010600030101010101" pitchFamily="2" charset="-122"/>
              </a:rPr>
              <a:t>| </a:t>
            </a:r>
            <a:r>
              <a:rPr lang="en-US" sz="2400" dirty="0">
                <a:latin typeface="Calibri" panose="020F0502020204030204" pitchFamily="34" charset="0"/>
                <a:ea typeface="DengXian" panose="02010600030101010101" pitchFamily="2" charset="-122"/>
                <a:cs typeface="Arial" panose="020B0604020202020204" pitchFamily="34" charset="0"/>
              </a:rPr>
              <a:t>Narrative Review</a:t>
            </a:r>
            <a:r>
              <a:rPr lang="ar-SA" sz="2400" dirty="0">
                <a:latin typeface="Calibri" panose="020F0502020204030204" pitchFamily="34" charset="0"/>
                <a:ea typeface="DengXian" panose="02010600030101010101" pitchFamily="2" charset="-122"/>
              </a:rPr>
              <a:t> </a:t>
            </a:r>
            <a:r>
              <a:rPr lang="ar-YE" sz="2400" dirty="0">
                <a:latin typeface="Calibri" panose="020F0502020204030204" pitchFamily="34" charset="0"/>
                <a:ea typeface="DengXian" panose="02010600030101010101" pitchFamily="2" charset="-122"/>
              </a:rPr>
              <a:t>        </a:t>
            </a:r>
            <a:r>
              <a:rPr lang="ar-SA" sz="2400" dirty="0">
                <a:latin typeface="Calibri" panose="020F0502020204030204" pitchFamily="34" charset="0"/>
                <a:ea typeface="DengXian" panose="02010600030101010101" pitchFamily="2" charset="-122"/>
              </a:rPr>
              <a:t>استعراض موضوعي شمولي        </a:t>
            </a:r>
            <a:r>
              <a:rPr lang="ar-YE" sz="2400" dirty="0">
                <a:latin typeface="Calibri" panose="020F0502020204030204" pitchFamily="34" charset="0"/>
                <a:ea typeface="DengXian" panose="02010600030101010101" pitchFamily="2" charset="-122"/>
              </a:rPr>
              <a:t>  </a:t>
            </a:r>
            <a:r>
              <a:rPr lang="ar-SA" sz="2400" dirty="0">
                <a:latin typeface="Calibri" panose="020F0502020204030204" pitchFamily="34" charset="0"/>
                <a:ea typeface="DengXian" panose="02010600030101010101" pitchFamily="2" charset="-122"/>
              </a:rPr>
              <a:t>  </a:t>
            </a:r>
            <a:r>
              <a:rPr lang="ar-YE" sz="2400" dirty="0">
                <a:latin typeface="Calibri" panose="020F0502020204030204" pitchFamily="34" charset="0"/>
                <a:ea typeface="DengXian" panose="02010600030101010101" pitchFamily="2" charset="-122"/>
              </a:rPr>
              <a:t>     </a:t>
            </a:r>
            <a:r>
              <a:rPr lang="ar-SA" sz="2400" dirty="0">
                <a:latin typeface="Calibri" panose="020F0502020204030204" pitchFamily="34" charset="0"/>
                <a:ea typeface="DengXian" panose="02010600030101010101" pitchFamily="2" charset="-122"/>
              </a:rPr>
              <a:t> تطورات مجال جديد</a:t>
            </a:r>
            <a:endParaRPr lang="en-US" sz="2400" dirty="0">
              <a:latin typeface="Calibri" panose="020F0502020204030204" pitchFamily="34" charset="0"/>
              <a:ea typeface="DengXian" panose="02010600030101010101" pitchFamily="2" charset="-122"/>
              <a:cs typeface="Arial" panose="020B0604020202020204" pitchFamily="34" charset="0"/>
            </a:endParaRPr>
          </a:p>
          <a:p>
            <a:pPr algn="r" rtl="1">
              <a:lnSpc>
                <a:spcPct val="107000"/>
              </a:lnSpc>
              <a:spcAft>
                <a:spcPts val="800"/>
              </a:spcAft>
            </a:pPr>
            <a:r>
              <a:rPr lang="ar-SA" sz="2400" dirty="0">
                <a:latin typeface="Calibri" panose="020F0502020204030204" pitchFamily="34" charset="0"/>
                <a:ea typeface="DengXian" panose="02010600030101010101" pitchFamily="2" charset="-122"/>
              </a:rPr>
              <a:t>| </a:t>
            </a:r>
            <a:r>
              <a:rPr lang="en-US" sz="2400" dirty="0">
                <a:latin typeface="Calibri" panose="020F0502020204030204" pitchFamily="34" charset="0"/>
                <a:ea typeface="DengXian" panose="02010600030101010101" pitchFamily="2" charset="-122"/>
                <a:cs typeface="Arial" panose="020B0604020202020204" pitchFamily="34" charset="0"/>
              </a:rPr>
              <a:t>Meta-analysis</a:t>
            </a:r>
            <a:r>
              <a:rPr lang="ar-SA" sz="2400" dirty="0">
                <a:latin typeface="Calibri" panose="020F0502020204030204" pitchFamily="34" charset="0"/>
                <a:ea typeface="DengXian" panose="02010600030101010101" pitchFamily="2" charset="-122"/>
              </a:rPr>
              <a:t>   </a:t>
            </a:r>
            <a:r>
              <a:rPr lang="ar-YE" sz="2400" dirty="0">
                <a:latin typeface="Calibri" panose="020F0502020204030204" pitchFamily="34" charset="0"/>
                <a:ea typeface="DengXian" panose="02010600030101010101" pitchFamily="2" charset="-122"/>
              </a:rPr>
              <a:t>   </a:t>
            </a:r>
            <a:r>
              <a:rPr lang="ar-SA" sz="2400" dirty="0">
                <a:latin typeface="Calibri" panose="020F0502020204030204" pitchFamily="34" charset="0"/>
                <a:ea typeface="DengXian" panose="02010600030101010101" pitchFamily="2" charset="-122"/>
              </a:rPr>
              <a:t>  </a:t>
            </a:r>
            <a:r>
              <a:rPr lang="ar-YE" sz="2400" dirty="0">
                <a:latin typeface="Calibri" panose="020F0502020204030204" pitchFamily="34" charset="0"/>
                <a:ea typeface="DengXian" panose="02010600030101010101" pitchFamily="2" charset="-122"/>
              </a:rPr>
              <a:t>    </a:t>
            </a:r>
            <a:r>
              <a:rPr lang="ar-SA" sz="2400" dirty="0">
                <a:latin typeface="Calibri" panose="020F0502020204030204" pitchFamily="34" charset="0"/>
                <a:ea typeface="DengXian" panose="02010600030101010101" pitchFamily="2" charset="-122"/>
              </a:rPr>
              <a:t> دمج نتائج كمية إحصائياً    </a:t>
            </a:r>
            <a:r>
              <a:rPr lang="ar-YE" sz="2400" dirty="0">
                <a:latin typeface="Calibri" panose="020F0502020204030204" pitchFamily="34" charset="0"/>
                <a:ea typeface="DengXian" panose="02010600030101010101" pitchFamily="2" charset="-122"/>
              </a:rPr>
              <a:t>           </a:t>
            </a:r>
            <a:r>
              <a:rPr lang="ar-SA" sz="2400" dirty="0">
                <a:latin typeface="Calibri" panose="020F0502020204030204" pitchFamily="34" charset="0"/>
                <a:ea typeface="DengXian" panose="02010600030101010101" pitchFamily="2" charset="-122"/>
              </a:rPr>
              <a:t>  </a:t>
            </a:r>
            <a:r>
              <a:rPr lang="ar-YE" sz="2400" dirty="0">
                <a:latin typeface="Calibri" panose="020F0502020204030204" pitchFamily="34" charset="0"/>
                <a:ea typeface="DengXian" panose="02010600030101010101" pitchFamily="2" charset="-122"/>
              </a:rPr>
              <a:t>       </a:t>
            </a:r>
            <a:r>
              <a:rPr lang="ar-SA" sz="2400" dirty="0">
                <a:latin typeface="Calibri" panose="020F0502020204030204" pitchFamily="34" charset="0"/>
                <a:ea typeface="DengXian" panose="02010600030101010101" pitchFamily="2" charset="-122"/>
              </a:rPr>
              <a:t>فعالية دواء عبر دراسات</a:t>
            </a:r>
            <a:endParaRPr lang="en-US" sz="2400" dirty="0">
              <a:latin typeface="Calibri" panose="020F0502020204030204" pitchFamily="34" charset="0"/>
              <a:ea typeface="DengXian" panose="02010600030101010101" pitchFamily="2" charset="-122"/>
              <a:cs typeface="Arial" panose="020B0604020202020204" pitchFamily="34" charset="0"/>
            </a:endParaRPr>
          </a:p>
          <a:p>
            <a:pPr algn="r" rtl="1"/>
            <a:r>
              <a:rPr lang="ar-SA" sz="2400" dirty="0">
                <a:latin typeface="Calibri" panose="020F0502020204030204" pitchFamily="34" charset="0"/>
                <a:ea typeface="DengXian" panose="02010600030101010101" pitchFamily="2" charset="-122"/>
              </a:rPr>
              <a:t>| </a:t>
            </a:r>
            <a:r>
              <a:rPr lang="en-US" sz="2400" dirty="0">
                <a:latin typeface="Calibri" panose="020F0502020204030204" pitchFamily="34" charset="0"/>
                <a:ea typeface="DengXian" panose="02010600030101010101" pitchFamily="2" charset="-122"/>
                <a:cs typeface="Arial" panose="020B0604020202020204" pitchFamily="34" charset="0"/>
              </a:rPr>
              <a:t>Scoping Review</a:t>
            </a:r>
            <a:r>
              <a:rPr lang="ar-SA" sz="2400" dirty="0">
                <a:latin typeface="Calibri" panose="020F0502020204030204" pitchFamily="34" charset="0"/>
                <a:ea typeface="DengXian" panose="02010600030101010101" pitchFamily="2" charset="-122"/>
              </a:rPr>
              <a:t> </a:t>
            </a:r>
            <a:r>
              <a:rPr lang="ar-YE" sz="2400" dirty="0">
                <a:latin typeface="Calibri" panose="020F0502020204030204" pitchFamily="34" charset="0"/>
                <a:ea typeface="DengXian" panose="02010600030101010101" pitchFamily="2" charset="-122"/>
              </a:rPr>
              <a:t> </a:t>
            </a:r>
            <a:r>
              <a:rPr lang="ar-SA" sz="2400" dirty="0">
                <a:latin typeface="Calibri" panose="020F0502020204030204" pitchFamily="34" charset="0"/>
                <a:ea typeface="DengXian" panose="02010600030101010101" pitchFamily="2" charset="-122"/>
              </a:rPr>
              <a:t>  </a:t>
            </a:r>
            <a:r>
              <a:rPr lang="ar-YE" sz="2400" dirty="0">
                <a:latin typeface="Calibri" panose="020F0502020204030204" pitchFamily="34" charset="0"/>
                <a:ea typeface="DengXian" panose="02010600030101010101" pitchFamily="2" charset="-122"/>
              </a:rPr>
              <a:t>       </a:t>
            </a:r>
            <a:r>
              <a:rPr lang="ar-SA" sz="2400" dirty="0">
                <a:latin typeface="Calibri" panose="020F0502020204030204" pitchFamily="34" charset="0"/>
                <a:ea typeface="DengXian" panose="02010600030101010101" pitchFamily="2" charset="-122"/>
              </a:rPr>
              <a:t>تحديد نطاق الأدبيات          </a:t>
            </a:r>
            <a:r>
              <a:rPr lang="ar-YE" sz="2400" dirty="0">
                <a:latin typeface="Calibri" panose="020F0502020204030204" pitchFamily="34" charset="0"/>
                <a:ea typeface="DengXian" panose="02010600030101010101" pitchFamily="2" charset="-122"/>
              </a:rPr>
              <a:t>                  </a:t>
            </a:r>
            <a:r>
              <a:rPr lang="ar-SA" sz="2400" dirty="0">
                <a:latin typeface="Calibri" panose="020F0502020204030204" pitchFamily="34" charset="0"/>
                <a:ea typeface="DengXian" panose="02010600030101010101" pitchFamily="2" charset="-122"/>
              </a:rPr>
              <a:t>تحديد فجوات بحثية </a:t>
            </a:r>
            <a:endParaRPr lang="ar-YE" sz="2400" dirty="0"/>
          </a:p>
        </p:txBody>
      </p:sp>
      <p:sp>
        <p:nvSpPr>
          <p:cNvPr id="8" name="Striped Right Arrow 7"/>
          <p:cNvSpPr/>
          <p:nvPr/>
        </p:nvSpPr>
        <p:spPr>
          <a:xfrm rot="10800000">
            <a:off x="1453080" y="1527797"/>
            <a:ext cx="1676401" cy="546652"/>
          </a:xfrm>
          <a:prstGeom prst="stripedRightArrow">
            <a:avLst/>
          </a:prstGeom>
        </p:spPr>
        <p:style>
          <a:lnRef idx="0">
            <a:schemeClr val="accent6"/>
          </a:lnRef>
          <a:fillRef idx="3">
            <a:schemeClr val="accent6"/>
          </a:fillRef>
          <a:effectRef idx="3">
            <a:schemeClr val="accent6"/>
          </a:effectRef>
          <a:fontRef idx="minor">
            <a:schemeClr val="lt1"/>
          </a:fontRef>
        </p:style>
        <p:txBody>
          <a:bodyPr rtlCol="1" anchor="ctr"/>
          <a:lstStyle/>
          <a:p>
            <a:pPr algn="ctr"/>
            <a:endParaRPr lang="ar-YE"/>
          </a:p>
        </p:txBody>
      </p:sp>
      <p:sp>
        <p:nvSpPr>
          <p:cNvPr id="9" name="Striped Right Arrow 8"/>
          <p:cNvSpPr/>
          <p:nvPr/>
        </p:nvSpPr>
        <p:spPr>
          <a:xfrm rot="10800000">
            <a:off x="4060445" y="1527796"/>
            <a:ext cx="3402498" cy="546652"/>
          </a:xfrm>
          <a:prstGeom prst="stripedRightArrow">
            <a:avLst/>
          </a:prstGeom>
        </p:spPr>
        <p:style>
          <a:lnRef idx="0">
            <a:schemeClr val="accent6"/>
          </a:lnRef>
          <a:fillRef idx="3">
            <a:schemeClr val="accent6"/>
          </a:fillRef>
          <a:effectRef idx="3">
            <a:schemeClr val="accent6"/>
          </a:effectRef>
          <a:fontRef idx="minor">
            <a:schemeClr val="lt1"/>
          </a:fontRef>
        </p:style>
        <p:txBody>
          <a:bodyPr rtlCol="1" anchor="ctr"/>
          <a:lstStyle/>
          <a:p>
            <a:pPr algn="ctr"/>
            <a:endParaRPr lang="ar-YE"/>
          </a:p>
        </p:txBody>
      </p:sp>
      <p:sp>
        <p:nvSpPr>
          <p:cNvPr id="10" name="Striped Right Arrow 9"/>
          <p:cNvSpPr/>
          <p:nvPr/>
        </p:nvSpPr>
        <p:spPr>
          <a:xfrm rot="10800000">
            <a:off x="7827375" y="1527796"/>
            <a:ext cx="2617307" cy="546652"/>
          </a:xfrm>
          <a:prstGeom prst="stripedRightArrow">
            <a:avLst/>
          </a:prstGeom>
        </p:spPr>
        <p:style>
          <a:lnRef idx="0">
            <a:schemeClr val="accent6"/>
          </a:lnRef>
          <a:fillRef idx="3">
            <a:schemeClr val="accent6"/>
          </a:fillRef>
          <a:effectRef idx="3">
            <a:schemeClr val="accent6"/>
          </a:effectRef>
          <a:fontRef idx="minor">
            <a:schemeClr val="lt1"/>
          </a:fontRef>
        </p:style>
        <p:txBody>
          <a:bodyPr rtlCol="1" anchor="ctr"/>
          <a:lstStyle/>
          <a:p>
            <a:pPr algn="ctr"/>
            <a:endParaRPr lang="ar-YE" dirty="0"/>
          </a:p>
        </p:txBody>
      </p:sp>
      <p:sp>
        <p:nvSpPr>
          <p:cNvPr id="11" name="TextBox 10"/>
          <p:cNvSpPr txBox="1"/>
          <p:nvPr/>
        </p:nvSpPr>
        <p:spPr>
          <a:xfrm>
            <a:off x="8476735" y="1373481"/>
            <a:ext cx="1510748" cy="369332"/>
          </a:xfrm>
          <a:prstGeom prst="rect">
            <a:avLst/>
          </a:prstGeom>
          <a:noFill/>
        </p:spPr>
        <p:txBody>
          <a:bodyPr wrap="square" rtlCol="1">
            <a:spAutoFit/>
          </a:bodyPr>
          <a:lstStyle/>
          <a:p>
            <a:pPr algn="ctr"/>
            <a:r>
              <a:rPr lang="ar-YE" b="1" dirty="0"/>
              <a:t>نوعها</a:t>
            </a:r>
          </a:p>
        </p:txBody>
      </p:sp>
      <p:sp>
        <p:nvSpPr>
          <p:cNvPr id="12" name="TextBox 11"/>
          <p:cNvSpPr txBox="1"/>
          <p:nvPr/>
        </p:nvSpPr>
        <p:spPr>
          <a:xfrm>
            <a:off x="5130561" y="1343128"/>
            <a:ext cx="1510748" cy="369332"/>
          </a:xfrm>
          <a:prstGeom prst="rect">
            <a:avLst/>
          </a:prstGeom>
          <a:noFill/>
        </p:spPr>
        <p:txBody>
          <a:bodyPr wrap="square" rtlCol="1">
            <a:spAutoFit/>
          </a:bodyPr>
          <a:lstStyle/>
          <a:p>
            <a:pPr algn="ctr"/>
            <a:r>
              <a:rPr lang="ar-YE" b="1" dirty="0"/>
              <a:t>تستخدم بغرض</a:t>
            </a:r>
          </a:p>
        </p:txBody>
      </p:sp>
      <p:sp>
        <p:nvSpPr>
          <p:cNvPr id="13" name="TextBox 12"/>
          <p:cNvSpPr txBox="1"/>
          <p:nvPr/>
        </p:nvSpPr>
        <p:spPr>
          <a:xfrm>
            <a:off x="1673399" y="1343128"/>
            <a:ext cx="1510748" cy="369332"/>
          </a:xfrm>
          <a:prstGeom prst="rect">
            <a:avLst/>
          </a:prstGeom>
          <a:noFill/>
        </p:spPr>
        <p:txBody>
          <a:bodyPr wrap="square" rtlCol="1">
            <a:spAutoFit/>
          </a:bodyPr>
          <a:lstStyle/>
          <a:p>
            <a:pPr algn="ctr"/>
            <a:r>
              <a:rPr lang="ar-YE" b="1" dirty="0"/>
              <a:t>مثال تطبيقي</a:t>
            </a:r>
          </a:p>
        </p:txBody>
      </p:sp>
      <p:pic>
        <p:nvPicPr>
          <p:cNvPr id="8194" name="Picture 2" descr="مصفوفة اتخاذ القرارات المرتبطة بالاستعانة بمصادر خارجية"/>
          <p:cNvPicPr>
            <a:picLocks noChangeAspect="1" noChangeArrowheads="1"/>
          </p:cNvPicPr>
          <p:nvPr/>
        </p:nvPicPr>
        <p:blipFill rotWithShape="1">
          <a:blip r:embed="rId2">
            <a:extLst>
              <a:ext uri="{28A0092B-C50C-407E-A947-70E740481C1C}">
                <a14:useLocalDpi xmlns:a14="http://schemas.microsoft.com/office/drawing/2010/main" val="0"/>
              </a:ext>
            </a:extLst>
          </a:blip>
          <a:srcRect l="11501" r="17789"/>
          <a:stretch/>
        </p:blipFill>
        <p:spPr bwMode="auto">
          <a:xfrm>
            <a:off x="968390" y="4078200"/>
            <a:ext cx="3092055" cy="245935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727710" y="4959383"/>
            <a:ext cx="6086923" cy="400110"/>
          </a:xfrm>
          <a:prstGeom prst="rect">
            <a:avLst/>
          </a:prstGeom>
        </p:spPr>
        <p:txBody>
          <a:bodyPr wrap="none">
            <a:spAutoFit/>
          </a:bodyPr>
          <a:lstStyle/>
          <a:p>
            <a:r>
              <a:rPr lang="ar-SA" sz="2000" b="1" u="sng" dirty="0">
                <a:latin typeface="Calibri" panose="020F0502020204030204" pitchFamily="34" charset="0"/>
                <a:ea typeface="DengXian" panose="02010600030101010101" pitchFamily="2" charset="-122"/>
              </a:rPr>
              <a:t>اختر النوع حسب: حجم الأدبيات، طبيعة السؤال البحثي، الموارد المتاحة</a:t>
            </a:r>
            <a:endParaRPr lang="ar-YE" sz="2000" b="1" u="sng" dirty="0"/>
          </a:p>
        </p:txBody>
      </p:sp>
      <p:grpSp>
        <p:nvGrpSpPr>
          <p:cNvPr id="21" name="Group 20">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22"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23"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24"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25"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grpSp>
        <p:nvGrpSpPr>
          <p:cNvPr id="26" name="Group 25"/>
          <p:cNvGrpSpPr/>
          <p:nvPr/>
        </p:nvGrpSpPr>
        <p:grpSpPr>
          <a:xfrm>
            <a:off x="9916885" y="-32658"/>
            <a:ext cx="2275113" cy="1119557"/>
            <a:chOff x="4905602" y="2080040"/>
            <a:chExt cx="3812494" cy="1919778"/>
          </a:xfrm>
        </p:grpSpPr>
        <p:pic>
          <p:nvPicPr>
            <p:cNvPr id="27" name="Picture 26"/>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8"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YE" sz="3200" b="1" dirty="0">
                <a:solidFill>
                  <a:schemeClr val="bg1"/>
                </a:solidFill>
              </a:rPr>
              <a:t>انواع المراجعات الادبية</a:t>
            </a:r>
          </a:p>
        </p:txBody>
      </p:sp>
    </p:spTree>
    <p:extLst>
      <p:ext uri="{BB962C8B-B14F-4D97-AF65-F5344CB8AC3E}">
        <p14:creationId xmlns:p14="http://schemas.microsoft.com/office/powerpoint/2010/main" val="2814115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59298" y="1739438"/>
            <a:ext cx="10863469" cy="3371436"/>
          </a:xfrm>
          <a:prstGeom prst="rect">
            <a:avLst/>
          </a:prstGeom>
        </p:spPr>
        <p:txBody>
          <a:bodyPr wrap="square">
            <a:spAutoFit/>
          </a:bodyPr>
          <a:lstStyle/>
          <a:p>
            <a:pPr algn="r" rtl="1">
              <a:lnSpc>
                <a:spcPct val="107000"/>
              </a:lnSpc>
              <a:spcAft>
                <a:spcPts val="800"/>
              </a:spcAft>
            </a:pPr>
            <a:r>
              <a:rPr lang="ar-SA" sz="2800" dirty="0">
                <a:latin typeface="Calibri" panose="020F0502020204030204" pitchFamily="34" charset="0"/>
                <a:ea typeface="DengXian" panose="02010600030101010101" pitchFamily="2" charset="-122"/>
                <a:cs typeface="Segoe UI Symbol" panose="020B0502040204020203" pitchFamily="34" charset="0"/>
              </a:rPr>
              <a:t>✅</a:t>
            </a:r>
            <a:r>
              <a:rPr lang="ar-SA" sz="2800" dirty="0">
                <a:latin typeface="Calibri" panose="020F0502020204030204" pitchFamily="34" charset="0"/>
                <a:ea typeface="DengXian" panose="02010600030101010101" pitchFamily="2" charset="-122"/>
              </a:rPr>
              <a:t>      توليف المعرفة: دمج نتائج دراسات متعددة في رواية مترابطة</a:t>
            </a:r>
            <a:r>
              <a:rPr lang="ar-YE" sz="2800" dirty="0">
                <a:latin typeface="Calibri" panose="020F0502020204030204" pitchFamily="34" charset="0"/>
                <a:ea typeface="DengXian" panose="02010600030101010101" pitchFamily="2" charset="-122"/>
              </a:rPr>
              <a:t> في دراسة واحدة</a:t>
            </a:r>
            <a:r>
              <a:rPr lang="ar-SA" sz="2800" dirty="0">
                <a:latin typeface="Calibri" panose="020F0502020204030204" pitchFamily="34" charset="0"/>
                <a:ea typeface="DengXian" panose="02010600030101010101" pitchFamily="2" charset="-122"/>
              </a:rPr>
              <a:t>.  </a:t>
            </a:r>
            <a:endParaRPr lang="en-US" sz="2800" dirty="0">
              <a:latin typeface="Calibri" panose="020F0502020204030204" pitchFamily="34" charset="0"/>
              <a:ea typeface="DengXian" panose="02010600030101010101" pitchFamily="2" charset="-122"/>
              <a:cs typeface="Arial" panose="020B0604020202020204" pitchFamily="34" charset="0"/>
            </a:endParaRPr>
          </a:p>
          <a:p>
            <a:pPr algn="r" rtl="1">
              <a:lnSpc>
                <a:spcPct val="107000"/>
              </a:lnSpc>
              <a:spcAft>
                <a:spcPts val="800"/>
              </a:spcAft>
            </a:pPr>
            <a:r>
              <a:rPr lang="ar-SA" sz="2800" dirty="0">
                <a:latin typeface="Calibri" panose="020F0502020204030204" pitchFamily="34" charset="0"/>
                <a:ea typeface="DengXian" panose="02010600030101010101" pitchFamily="2" charset="-122"/>
                <a:cs typeface="Segoe UI Symbol" panose="020B0502040204020203" pitchFamily="34" charset="0"/>
              </a:rPr>
              <a:t>✅</a:t>
            </a:r>
            <a:r>
              <a:rPr lang="ar-SA" sz="2800" dirty="0">
                <a:latin typeface="Calibri" panose="020F0502020204030204" pitchFamily="34" charset="0"/>
                <a:ea typeface="DengXian" panose="02010600030101010101" pitchFamily="2" charset="-122"/>
              </a:rPr>
              <a:t>      تحديد الفجوات: الكشف عن نقاط الغموض في المجال البحثي.  </a:t>
            </a:r>
            <a:endParaRPr lang="en-US" sz="2800" dirty="0">
              <a:latin typeface="Calibri" panose="020F0502020204030204" pitchFamily="34" charset="0"/>
              <a:ea typeface="DengXian" panose="02010600030101010101" pitchFamily="2" charset="-122"/>
              <a:cs typeface="Arial" panose="020B0604020202020204" pitchFamily="34" charset="0"/>
            </a:endParaRPr>
          </a:p>
          <a:p>
            <a:pPr algn="r" rtl="1">
              <a:lnSpc>
                <a:spcPct val="107000"/>
              </a:lnSpc>
              <a:spcAft>
                <a:spcPts val="800"/>
              </a:spcAft>
            </a:pPr>
            <a:r>
              <a:rPr lang="ar-SA" sz="2800" dirty="0">
                <a:latin typeface="Calibri" panose="020F0502020204030204" pitchFamily="34" charset="0"/>
                <a:ea typeface="DengXian" panose="02010600030101010101" pitchFamily="2" charset="-122"/>
                <a:cs typeface="Segoe UI Symbol" panose="020B0502040204020203" pitchFamily="34" charset="0"/>
              </a:rPr>
              <a:t>✅</a:t>
            </a:r>
            <a:r>
              <a:rPr lang="ar-SA" sz="2800" dirty="0">
                <a:latin typeface="Calibri" panose="020F0502020204030204" pitchFamily="34" charset="0"/>
                <a:ea typeface="DengXian" panose="02010600030101010101" pitchFamily="2" charset="-122"/>
              </a:rPr>
              <a:t>      </a:t>
            </a:r>
            <a:r>
              <a:rPr lang="ar-YE" sz="2800" dirty="0">
                <a:latin typeface="Calibri" panose="020F0502020204030204" pitchFamily="34" charset="0"/>
                <a:ea typeface="DengXian" panose="02010600030101010101" pitchFamily="2" charset="-122"/>
              </a:rPr>
              <a:t>دليل للباحثين والدارسين</a:t>
            </a:r>
            <a:r>
              <a:rPr lang="ar-SA" sz="2800" dirty="0">
                <a:latin typeface="Calibri" panose="020F0502020204030204" pitchFamily="34" charset="0"/>
                <a:ea typeface="DengXian" panose="02010600030101010101" pitchFamily="2" charset="-122"/>
              </a:rPr>
              <a:t>: توجيه المختصين بأحدث الأدلة العلمية.  </a:t>
            </a:r>
            <a:endParaRPr lang="en-US" sz="2800" dirty="0">
              <a:latin typeface="Calibri" panose="020F0502020204030204" pitchFamily="34" charset="0"/>
              <a:ea typeface="DengXian" panose="02010600030101010101" pitchFamily="2" charset="-122"/>
              <a:cs typeface="Arial" panose="020B0604020202020204" pitchFamily="34" charset="0"/>
            </a:endParaRPr>
          </a:p>
          <a:p>
            <a:pPr algn="r" rtl="1">
              <a:lnSpc>
                <a:spcPct val="107000"/>
              </a:lnSpc>
              <a:spcAft>
                <a:spcPts val="800"/>
              </a:spcAft>
            </a:pPr>
            <a:r>
              <a:rPr lang="ar-SA" sz="2800" dirty="0">
                <a:latin typeface="Calibri" panose="020F0502020204030204" pitchFamily="34" charset="0"/>
                <a:ea typeface="DengXian" panose="02010600030101010101" pitchFamily="2" charset="-122"/>
                <a:cs typeface="Segoe UI Symbol" panose="020B0502040204020203" pitchFamily="34" charset="0"/>
              </a:rPr>
              <a:t>✅</a:t>
            </a:r>
            <a:r>
              <a:rPr lang="ar-SA" sz="2800" dirty="0">
                <a:latin typeface="Calibri" panose="020F0502020204030204" pitchFamily="34" charset="0"/>
                <a:ea typeface="DengXian" panose="02010600030101010101" pitchFamily="2" charset="-122"/>
              </a:rPr>
              <a:t>     تأسيس نظريات جديدة: تمهيد الطريق لأبحاث مستقبلية</a:t>
            </a:r>
            <a:r>
              <a:rPr lang="ar-YE" sz="2800" dirty="0">
                <a:latin typeface="Calibri" panose="020F0502020204030204" pitchFamily="34" charset="0"/>
                <a:ea typeface="DengXian" panose="02010600030101010101" pitchFamily="2" charset="-122"/>
              </a:rPr>
              <a:t> ومواضيع بحثية جديدة</a:t>
            </a:r>
            <a:r>
              <a:rPr lang="ar-SA" sz="2800" dirty="0">
                <a:latin typeface="Calibri" panose="020F0502020204030204" pitchFamily="34" charset="0"/>
                <a:ea typeface="DengXian" panose="02010600030101010101" pitchFamily="2" charset="-122"/>
              </a:rPr>
              <a:t>. </a:t>
            </a:r>
            <a:endParaRPr lang="ar-YE" sz="2800" dirty="0">
              <a:latin typeface="Calibri" panose="020F0502020204030204" pitchFamily="34" charset="0"/>
              <a:ea typeface="DengXian" panose="02010600030101010101" pitchFamily="2" charset="-122"/>
            </a:endParaRPr>
          </a:p>
          <a:p>
            <a:pPr algn="r" rtl="1">
              <a:lnSpc>
                <a:spcPct val="107000"/>
              </a:lnSpc>
              <a:spcAft>
                <a:spcPts val="800"/>
              </a:spcAft>
            </a:pPr>
            <a:r>
              <a:rPr lang="ar-SA" sz="2800" dirty="0">
                <a:latin typeface="Calibri" panose="020F0502020204030204" pitchFamily="34" charset="0"/>
                <a:ea typeface="DengXian" panose="02010600030101010101" pitchFamily="2" charset="-122"/>
                <a:cs typeface="Segoe UI Symbol" panose="020B0502040204020203" pitchFamily="34" charset="0"/>
              </a:rPr>
              <a:t>✅</a:t>
            </a:r>
            <a:r>
              <a:rPr lang="ar-YE" sz="2800" dirty="0">
                <a:latin typeface="Calibri" panose="020F0502020204030204" pitchFamily="34" charset="0"/>
                <a:ea typeface="DengXian" panose="02010600030101010101" pitchFamily="2" charset="-122"/>
                <a:cs typeface="Segoe UI Symbol" panose="020B0502040204020203" pitchFamily="34" charset="0"/>
              </a:rPr>
              <a:t>     النشر العلمي وزيادة النتاج البحثي للباحث. </a:t>
            </a:r>
          </a:p>
          <a:p>
            <a:pPr algn="r" rtl="1">
              <a:lnSpc>
                <a:spcPct val="107000"/>
              </a:lnSpc>
              <a:spcAft>
                <a:spcPts val="800"/>
              </a:spcAft>
            </a:pPr>
            <a:r>
              <a:rPr lang="ar-SA" sz="2800" dirty="0">
                <a:latin typeface="Calibri" panose="020F0502020204030204" pitchFamily="34" charset="0"/>
                <a:ea typeface="DengXian" panose="02010600030101010101" pitchFamily="2" charset="-122"/>
                <a:cs typeface="Segoe UI Symbol" panose="020B0502040204020203" pitchFamily="34" charset="0"/>
              </a:rPr>
              <a:t>✅</a:t>
            </a:r>
            <a:r>
              <a:rPr lang="ar-YE" sz="2800" dirty="0">
                <a:latin typeface="Calibri" panose="020F0502020204030204" pitchFamily="34" charset="0"/>
                <a:ea typeface="DengXian" panose="02010600030101010101" pitchFamily="2" charset="-122"/>
                <a:cs typeface="Segoe UI Symbol" panose="020B0502040204020203" pitchFamily="34" charset="0"/>
              </a:rPr>
              <a:t>     اكمال متطلبات التخرج.</a:t>
            </a:r>
            <a:endParaRPr lang="ar-YE" sz="2800" dirty="0">
              <a:latin typeface="Calibri" panose="020F0502020204030204" pitchFamily="34" charset="0"/>
              <a:ea typeface="DengXian" panose="02010600030101010101" pitchFamily="2" charset="-122"/>
            </a:endParaRPr>
          </a:p>
        </p:txBody>
      </p:sp>
      <p:pic>
        <p:nvPicPr>
          <p:cNvPr id="8" name="Picture 7"/>
          <p:cNvPicPr>
            <a:picLocks noChangeAspect="1"/>
          </p:cNvPicPr>
          <p:nvPr/>
        </p:nvPicPr>
        <p:blipFill>
          <a:blip r:embed="rId2"/>
          <a:stretch>
            <a:fillRect/>
          </a:stretch>
        </p:blipFill>
        <p:spPr>
          <a:xfrm>
            <a:off x="154056" y="4313581"/>
            <a:ext cx="3859099" cy="2429289"/>
          </a:xfrm>
          <a:prstGeom prst="rect">
            <a:avLst/>
          </a:prstGeom>
        </p:spPr>
      </p:pic>
      <p:grpSp>
        <p:nvGrpSpPr>
          <p:cNvPr id="10" name="Group 9">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1"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2"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3"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4"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5" name="Rectangle 14"/>
          <p:cNvSpPr/>
          <p:nvPr/>
        </p:nvSpPr>
        <p:spPr>
          <a:xfrm>
            <a:off x="984994" y="-15263"/>
            <a:ext cx="3824060" cy="467629"/>
          </a:xfrm>
          <a:prstGeom prst="rect">
            <a:avLst/>
          </a:prstGeom>
        </p:spPr>
        <p:txBody>
          <a:bodyPr wrap="none">
            <a:spAutoFit/>
          </a:bodyPr>
          <a:lstStyle/>
          <a:p>
            <a:pPr algn="r" rtl="1">
              <a:lnSpc>
                <a:spcPct val="107000"/>
              </a:lnSpc>
              <a:spcAft>
                <a:spcPts val="800"/>
              </a:spcAft>
            </a:pPr>
            <a:r>
              <a:rPr lang="ar-SA" sz="2400" b="1" dirty="0">
                <a:solidFill>
                  <a:schemeClr val="bg1"/>
                </a:solidFill>
                <a:latin typeface="Calibri" panose="020F0502020204030204" pitchFamily="34" charset="0"/>
                <a:ea typeface="DengXian" panose="02010600030101010101" pitchFamily="2" charset="-122"/>
              </a:rPr>
              <a:t>أهمية وفوائد الـ </a:t>
            </a:r>
            <a:r>
              <a:rPr lang="en-US" sz="2400" b="1" dirty="0">
                <a:solidFill>
                  <a:schemeClr val="bg1"/>
                </a:solidFill>
                <a:latin typeface="Calibri" panose="020F0502020204030204" pitchFamily="34" charset="0"/>
                <a:ea typeface="DengXian" panose="02010600030101010101" pitchFamily="2" charset="-122"/>
                <a:cs typeface="Arial" panose="020B0604020202020204" pitchFamily="34" charset="0"/>
              </a:rPr>
              <a:t>Review Article</a:t>
            </a:r>
            <a:r>
              <a:rPr lang="ar-SA" sz="2400" b="1" dirty="0">
                <a:solidFill>
                  <a:schemeClr val="bg1"/>
                </a:solidFill>
                <a:latin typeface="Calibri" panose="020F0502020204030204" pitchFamily="34" charset="0"/>
                <a:ea typeface="DengXian" panose="02010600030101010101" pitchFamily="2" charset="-122"/>
              </a:rPr>
              <a:t>  </a:t>
            </a:r>
            <a:endParaRPr lang="en-US" sz="2400" b="1" dirty="0">
              <a:solidFill>
                <a:schemeClr val="bg1"/>
              </a:solidFill>
              <a:latin typeface="Calibri" panose="020F0502020204030204" pitchFamily="34" charset="0"/>
              <a:ea typeface="DengXian" panose="02010600030101010101" pitchFamily="2" charset="-122"/>
              <a:cs typeface="Arial" panose="020B0604020202020204" pitchFamily="34" charset="0"/>
            </a:endParaRPr>
          </a:p>
        </p:txBody>
      </p:sp>
      <p:grpSp>
        <p:nvGrpSpPr>
          <p:cNvPr id="16" name="Group 15"/>
          <p:cNvGrpSpPr/>
          <p:nvPr/>
        </p:nvGrpSpPr>
        <p:grpSpPr>
          <a:xfrm>
            <a:off x="9916885" y="-32658"/>
            <a:ext cx="2275113" cy="1119557"/>
            <a:chOff x="4905602" y="2080040"/>
            <a:chExt cx="3812494" cy="1919778"/>
          </a:xfrm>
        </p:grpSpPr>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8"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43652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611567"/>
            <a:ext cx="10515600" cy="27857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r" rtl="1">
              <a:lnSpc>
                <a:spcPct val="170000"/>
              </a:lnSpc>
              <a:buFont typeface="Wingdings" panose="05000000000000000000" pitchFamily="2" charset="2"/>
              <a:buChar char="ü"/>
            </a:pPr>
            <a:r>
              <a:rPr lang="ar-YE" sz="3200" b="1" dirty="0"/>
              <a:t>ما هو المجال الذي تريد ان تكتب فيه؟</a:t>
            </a:r>
          </a:p>
          <a:p>
            <a:pPr marL="457200" indent="-457200" algn="r" rtl="1">
              <a:lnSpc>
                <a:spcPct val="170000"/>
              </a:lnSpc>
              <a:buFont typeface="Wingdings" panose="05000000000000000000" pitchFamily="2" charset="2"/>
              <a:buChar char="ü"/>
            </a:pPr>
            <a:r>
              <a:rPr lang="ar-YE" sz="3200" b="1" dirty="0"/>
              <a:t>ما هي الفكرة التي تريد اضافتها؟</a:t>
            </a:r>
          </a:p>
          <a:p>
            <a:pPr marL="457200" indent="-457200" algn="r" rtl="1">
              <a:lnSpc>
                <a:spcPct val="170000"/>
              </a:lnSpc>
              <a:buFont typeface="Wingdings" panose="05000000000000000000" pitchFamily="2" charset="2"/>
              <a:buChar char="ü"/>
            </a:pPr>
            <a:r>
              <a:rPr lang="ar-YE" sz="3200" b="1" dirty="0"/>
              <a:t>هل تاكدت من ان الفكرة جديدة؟</a:t>
            </a:r>
          </a:p>
        </p:txBody>
      </p:sp>
      <p:grpSp>
        <p:nvGrpSpPr>
          <p:cNvPr id="4" name="Group 3">
            <a:extLst>
              <a:ext uri="{FF2B5EF4-FFF2-40B4-BE49-F238E27FC236}">
                <a16:creationId xmlns:a16="http://schemas.microsoft.com/office/drawing/2014/main" id="{9F9AF484-1BDA-489E-AEBB-16B14A0E785C}"/>
              </a:ext>
            </a:extLst>
          </p:cNvPr>
          <p:cNvGrpSpPr/>
          <p:nvPr/>
        </p:nvGrpSpPr>
        <p:grpSpPr>
          <a:xfrm>
            <a:off x="0" y="-12698"/>
            <a:ext cx="12192000" cy="6870698"/>
            <a:chOff x="0" y="-20385"/>
            <a:chExt cx="12192000" cy="6878384"/>
          </a:xfrm>
          <a:solidFill>
            <a:srgbClr val="0070C0"/>
          </a:solidFill>
        </p:grpSpPr>
        <p:sp>
          <p:nvSpPr>
            <p:cNvPr id="5"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6"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7"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8"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9"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1" name="Group 10"/>
          <p:cNvGrpSpPr/>
          <p:nvPr/>
        </p:nvGrpSpPr>
        <p:grpSpPr>
          <a:xfrm>
            <a:off x="9916885" y="-32658"/>
            <a:ext cx="2275113" cy="1119557"/>
            <a:chOff x="4905602" y="2080040"/>
            <a:chExt cx="3812494" cy="1919778"/>
          </a:xfrm>
        </p:grpSpPr>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3" name="Picture 2" descr="اتحاد طلاب اليمن في الصين - YSU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63938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6755" y="1057417"/>
            <a:ext cx="7639806" cy="4292505"/>
          </a:xfrm>
          <a:prstGeom prst="rect">
            <a:avLst/>
          </a:prstGeom>
        </p:spPr>
      </p:pic>
      <p:sp>
        <p:nvSpPr>
          <p:cNvPr id="5" name="Rectangle 4"/>
          <p:cNvSpPr/>
          <p:nvPr/>
        </p:nvSpPr>
        <p:spPr>
          <a:xfrm>
            <a:off x="1576625" y="872751"/>
            <a:ext cx="8689074" cy="369332"/>
          </a:xfrm>
          <a:prstGeom prst="rect">
            <a:avLst/>
          </a:prstGeom>
        </p:spPr>
        <p:txBody>
          <a:bodyPr wrap="square">
            <a:spAutoFit/>
          </a:bodyPr>
          <a:lstStyle/>
          <a:p>
            <a:r>
              <a:rPr lang="ar-YE" dirty="0">
                <a:hlinkClick r:id="rId3"/>
              </a:rPr>
              <a:t>https://www.cell.com/action/showPdf?pii=S1535-6108%2820%2930274-9</a:t>
            </a:r>
            <a:r>
              <a:rPr lang="en-GB" dirty="0"/>
              <a:t> </a:t>
            </a:r>
            <a:endParaRPr lang="ar-YE" dirty="0"/>
          </a:p>
        </p:txBody>
      </p:sp>
      <p:pic>
        <p:nvPicPr>
          <p:cNvPr id="6" name="Picture 5"/>
          <p:cNvPicPr>
            <a:picLocks noChangeAspect="1"/>
          </p:cNvPicPr>
          <p:nvPr/>
        </p:nvPicPr>
        <p:blipFill>
          <a:blip r:embed="rId4"/>
          <a:stretch>
            <a:fillRect/>
          </a:stretch>
        </p:blipFill>
        <p:spPr>
          <a:xfrm>
            <a:off x="5184702" y="2914465"/>
            <a:ext cx="7007298" cy="3943535"/>
          </a:xfrm>
          <a:prstGeom prst="rect">
            <a:avLst/>
          </a:prstGeom>
        </p:spPr>
      </p:pic>
      <p:grpSp>
        <p:nvGrpSpPr>
          <p:cNvPr id="7" name="Group 6">
            <a:extLst>
              <a:ext uri="{FF2B5EF4-FFF2-40B4-BE49-F238E27FC236}">
                <a16:creationId xmlns:a16="http://schemas.microsoft.com/office/drawing/2014/main" id="{9F9AF484-1BDA-489E-AEBB-16B14A0E785C}"/>
              </a:ext>
            </a:extLst>
          </p:cNvPr>
          <p:cNvGrpSpPr/>
          <p:nvPr/>
        </p:nvGrpSpPr>
        <p:grpSpPr>
          <a:xfrm>
            <a:off x="0" y="-12698"/>
            <a:ext cx="12192000" cy="6870698"/>
            <a:chOff x="0" y="-20385"/>
            <a:chExt cx="12192000" cy="6878384"/>
          </a:xfrm>
          <a:solidFill>
            <a:srgbClr val="0070C0"/>
          </a:solidFill>
        </p:grpSpPr>
        <p:sp>
          <p:nvSpPr>
            <p:cNvPr id="8"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9"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0"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1"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2"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solidFill>
                  <a:schemeClr val="bg1"/>
                </a:solidFill>
              </a:rPr>
              <a:t>Review article writing steps </a:t>
            </a:r>
            <a:r>
              <a:rPr lang="ar-YE" sz="3200" b="1" dirty="0">
                <a:solidFill>
                  <a:schemeClr val="bg1"/>
                </a:solidFill>
              </a:rPr>
              <a:t>خطوات الكتابة </a:t>
            </a:r>
          </a:p>
        </p:txBody>
      </p:sp>
      <p:sp>
        <p:nvSpPr>
          <p:cNvPr id="13" name="Title 1"/>
          <p:cNvSpPr txBox="1">
            <a:spLocks/>
          </p:cNvSpPr>
          <p:nvPr/>
        </p:nvSpPr>
        <p:spPr>
          <a:xfrm>
            <a:off x="607082" y="391973"/>
            <a:ext cx="6739811" cy="697925"/>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YE" sz="3200" b="1" dirty="0"/>
              <a:t>الاطلاع على مراجعات ادبية في مجلات عالية التصنيف</a:t>
            </a:r>
          </a:p>
        </p:txBody>
      </p:sp>
      <p:grpSp>
        <p:nvGrpSpPr>
          <p:cNvPr id="14" name="Group 13"/>
          <p:cNvGrpSpPr/>
          <p:nvPr/>
        </p:nvGrpSpPr>
        <p:grpSpPr>
          <a:xfrm>
            <a:off x="9916885" y="-32658"/>
            <a:ext cx="2275113" cy="1119557"/>
            <a:chOff x="4905602" y="2080040"/>
            <a:chExt cx="3812494" cy="1919778"/>
          </a:xfrm>
        </p:grpSpPr>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6" name="Picture 2" descr="اتحاد طلاب اليمن في الصين - YSU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36729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51603" y="1194015"/>
            <a:ext cx="7712051" cy="4712550"/>
          </a:xfrm>
          <a:prstGeom prst="rect">
            <a:avLst/>
          </a:prstGeom>
        </p:spPr>
      </p:pic>
      <p:sp>
        <p:nvSpPr>
          <p:cNvPr id="6" name="Rectangle 5"/>
          <p:cNvSpPr/>
          <p:nvPr/>
        </p:nvSpPr>
        <p:spPr>
          <a:xfrm>
            <a:off x="842513" y="824683"/>
            <a:ext cx="8975677" cy="369332"/>
          </a:xfrm>
          <a:prstGeom prst="rect">
            <a:avLst/>
          </a:prstGeom>
        </p:spPr>
        <p:txBody>
          <a:bodyPr wrap="square">
            <a:spAutoFit/>
          </a:bodyPr>
          <a:lstStyle/>
          <a:p>
            <a:r>
              <a:rPr lang="ar-YE" dirty="0">
                <a:hlinkClick r:id="rId3"/>
              </a:rPr>
              <a:t>https://www.thelancet.com/action/showPdf?pii=S0140-6736%2821%2900153-7</a:t>
            </a:r>
            <a:r>
              <a:rPr lang="ar-YE" dirty="0"/>
              <a:t> </a:t>
            </a:r>
          </a:p>
        </p:txBody>
      </p:sp>
      <p:pic>
        <p:nvPicPr>
          <p:cNvPr id="7" name="Picture 6"/>
          <p:cNvPicPr>
            <a:picLocks noChangeAspect="1"/>
          </p:cNvPicPr>
          <p:nvPr/>
        </p:nvPicPr>
        <p:blipFill>
          <a:blip r:embed="rId4"/>
          <a:stretch>
            <a:fillRect/>
          </a:stretch>
        </p:blipFill>
        <p:spPr>
          <a:xfrm>
            <a:off x="3004356" y="3550290"/>
            <a:ext cx="9084632" cy="2891453"/>
          </a:xfrm>
          <a:prstGeom prst="rect">
            <a:avLst/>
          </a:prstGeom>
        </p:spPr>
      </p:pic>
      <p:grpSp>
        <p:nvGrpSpPr>
          <p:cNvPr id="8" name="Group 7">
            <a:extLst>
              <a:ext uri="{FF2B5EF4-FFF2-40B4-BE49-F238E27FC236}">
                <a16:creationId xmlns:a16="http://schemas.microsoft.com/office/drawing/2014/main" id="{9F9AF484-1BDA-489E-AEBB-16B14A0E785C}"/>
              </a:ext>
            </a:extLst>
          </p:cNvPr>
          <p:cNvGrpSpPr/>
          <p:nvPr/>
        </p:nvGrpSpPr>
        <p:grpSpPr>
          <a:xfrm>
            <a:off x="0" y="-12698"/>
            <a:ext cx="12192000" cy="6870698"/>
            <a:chOff x="0" y="-20385"/>
            <a:chExt cx="12192000" cy="6878384"/>
          </a:xfrm>
          <a:solidFill>
            <a:srgbClr val="0070C0"/>
          </a:solidFill>
        </p:grpSpPr>
        <p:sp>
          <p:nvSpPr>
            <p:cNvPr id="9"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0"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1"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2"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3"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sp>
        <p:nvSpPr>
          <p:cNvPr id="14" name="Title 1"/>
          <p:cNvSpPr txBox="1">
            <a:spLocks/>
          </p:cNvSpPr>
          <p:nvPr/>
        </p:nvSpPr>
        <p:spPr>
          <a:xfrm>
            <a:off x="607082" y="391973"/>
            <a:ext cx="6739811" cy="697925"/>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YE" sz="3200" b="1" dirty="0"/>
              <a:t>الاطلاع على مراجعات ادبية في مجلات عالية التصنيف</a:t>
            </a:r>
          </a:p>
        </p:txBody>
      </p:sp>
      <p:grpSp>
        <p:nvGrpSpPr>
          <p:cNvPr id="15" name="Group 14"/>
          <p:cNvGrpSpPr/>
          <p:nvPr/>
        </p:nvGrpSpPr>
        <p:grpSpPr>
          <a:xfrm>
            <a:off x="9916885" y="-32658"/>
            <a:ext cx="2275113" cy="1119557"/>
            <a:chOff x="4905602" y="2080040"/>
            <a:chExt cx="3812494" cy="1919778"/>
          </a:xfrm>
        </p:grpSpPr>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7" name="Picture 2" descr="اتحاد طلاب اليمن في الصين - YSU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51107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967799"/>
            <a:ext cx="7643458" cy="5334048"/>
          </a:xfrm>
          <a:prstGeom prst="rect">
            <a:avLst/>
          </a:prstGeom>
        </p:spPr>
      </p:pic>
      <p:sp>
        <p:nvSpPr>
          <p:cNvPr id="5" name="Rectangle 4"/>
          <p:cNvSpPr/>
          <p:nvPr/>
        </p:nvSpPr>
        <p:spPr>
          <a:xfrm>
            <a:off x="2074815" y="967799"/>
            <a:ext cx="7842913" cy="369332"/>
          </a:xfrm>
          <a:prstGeom prst="rect">
            <a:avLst/>
          </a:prstGeom>
        </p:spPr>
        <p:txBody>
          <a:bodyPr wrap="square">
            <a:spAutoFit/>
          </a:bodyPr>
          <a:lstStyle/>
          <a:p>
            <a:r>
              <a:rPr lang="en-GB" dirty="0">
                <a:hlinkClick r:id="rId3"/>
              </a:rPr>
              <a:t>https://acsjournals.onlinelibrary.wiley.com/doi/epdf/10.3322/caac.21604</a:t>
            </a:r>
            <a:r>
              <a:rPr lang="ar-YE" dirty="0"/>
              <a:t> </a:t>
            </a:r>
          </a:p>
        </p:txBody>
      </p:sp>
      <p:pic>
        <p:nvPicPr>
          <p:cNvPr id="7" name="Picture 6"/>
          <p:cNvPicPr>
            <a:picLocks noChangeAspect="1"/>
          </p:cNvPicPr>
          <p:nvPr/>
        </p:nvPicPr>
        <p:blipFill>
          <a:blip r:embed="rId4"/>
          <a:stretch>
            <a:fillRect/>
          </a:stretch>
        </p:blipFill>
        <p:spPr>
          <a:xfrm>
            <a:off x="4019336" y="3524858"/>
            <a:ext cx="8172663" cy="3263898"/>
          </a:xfrm>
          <a:prstGeom prst="rect">
            <a:avLst/>
          </a:prstGeom>
        </p:spPr>
      </p:pic>
      <p:grpSp>
        <p:nvGrpSpPr>
          <p:cNvPr id="8" name="Group 7">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9"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0"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1"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2"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3"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sp>
        <p:nvSpPr>
          <p:cNvPr id="14" name="Title 1"/>
          <p:cNvSpPr txBox="1">
            <a:spLocks/>
          </p:cNvSpPr>
          <p:nvPr/>
        </p:nvSpPr>
        <p:spPr>
          <a:xfrm>
            <a:off x="607082" y="391973"/>
            <a:ext cx="6739811" cy="697925"/>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YE" sz="3200" b="1" dirty="0"/>
              <a:t>الاطلاع على مراجعات ادبية في مجلات عالية التصنيف</a:t>
            </a:r>
          </a:p>
        </p:txBody>
      </p:sp>
      <p:grpSp>
        <p:nvGrpSpPr>
          <p:cNvPr id="15" name="Group 14"/>
          <p:cNvGrpSpPr/>
          <p:nvPr/>
        </p:nvGrpSpPr>
        <p:grpSpPr>
          <a:xfrm>
            <a:off x="9916885" y="-32658"/>
            <a:ext cx="2275113" cy="1119557"/>
            <a:chOff x="4905602" y="2080040"/>
            <a:chExt cx="3812494" cy="1919778"/>
          </a:xfrm>
        </p:grpSpPr>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7" name="Picture 2" descr="اتحاد طلاب اليمن في الصين - YSU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43693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735" y="2712540"/>
            <a:ext cx="10515600" cy="1325563"/>
          </a:xfrm>
        </p:spPr>
        <p:txBody>
          <a:bodyPr>
            <a:normAutofit/>
          </a:bodyPr>
          <a:lstStyle/>
          <a:p>
            <a:r>
              <a:rPr lang="en-GB" sz="4800" b="1" dirty="0"/>
              <a:t>Review article writing steps </a:t>
            </a:r>
            <a:r>
              <a:rPr lang="ar-YE" sz="4800" b="1" dirty="0"/>
              <a:t>خطوات الكتابة </a:t>
            </a:r>
          </a:p>
        </p:txBody>
      </p:sp>
      <p:grpSp>
        <p:nvGrpSpPr>
          <p:cNvPr id="4" name="Group 3">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5"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6"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7"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8"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9"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0" name="Group 9"/>
          <p:cNvGrpSpPr/>
          <p:nvPr/>
        </p:nvGrpSpPr>
        <p:grpSpPr>
          <a:xfrm>
            <a:off x="9916885" y="-32658"/>
            <a:ext cx="2275113" cy="1119557"/>
            <a:chOff x="4905602" y="2080040"/>
            <a:chExt cx="3812494" cy="1919778"/>
          </a:xfrm>
        </p:grpSpPr>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2" name="Picture 2" descr="اتحاد طلاب اليمن في الصين - YSU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73931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ow to Write an Article Review: Tips &amp; Easy Guide - EduBirdie.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357" y="547636"/>
            <a:ext cx="9442094" cy="586584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0"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1" name="Group 10"/>
          <p:cNvGrpSpPr/>
          <p:nvPr/>
        </p:nvGrpSpPr>
        <p:grpSpPr>
          <a:xfrm>
            <a:off x="9916885" y="-32658"/>
            <a:ext cx="2275113" cy="1119557"/>
            <a:chOff x="4905602" y="2080040"/>
            <a:chExt cx="3812494" cy="1919778"/>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3"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42259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0037" t="17633" r="5941" b="8165"/>
          <a:stretch/>
        </p:blipFill>
        <p:spPr>
          <a:xfrm>
            <a:off x="281844" y="0"/>
            <a:ext cx="11575774" cy="6527309"/>
          </a:xfrm>
          <a:prstGeom prst="rect">
            <a:avLst/>
          </a:prstGeom>
        </p:spPr>
      </p:pic>
      <p:grpSp>
        <p:nvGrpSpPr>
          <p:cNvPr id="5" name="Group 4">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0"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1" name="Group 10"/>
          <p:cNvGrpSpPr/>
          <p:nvPr/>
        </p:nvGrpSpPr>
        <p:grpSpPr>
          <a:xfrm>
            <a:off x="9916885" y="-32658"/>
            <a:ext cx="2275113" cy="1119557"/>
            <a:chOff x="4905602" y="2080040"/>
            <a:chExt cx="3812494" cy="1919778"/>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3"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72663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905" y="1206730"/>
            <a:ext cx="10515600" cy="508332"/>
          </a:xfrm>
          <a:solidFill>
            <a:srgbClr val="0070C0"/>
          </a:solidFill>
        </p:spPr>
        <p:txBody>
          <a:bodyPr>
            <a:normAutofit fontScale="90000"/>
          </a:bodyPr>
          <a:lstStyle/>
          <a:p>
            <a:pPr algn="r" rtl="1"/>
            <a:r>
              <a:rPr lang="ar-YE" sz="3200" b="1" dirty="0">
                <a:solidFill>
                  <a:schemeClr val="bg1"/>
                </a:solidFill>
              </a:rPr>
              <a:t>ابحث عن 5-10 مراجعات قريبة من العنوان الذي تريد الكتابة فيه.</a:t>
            </a:r>
          </a:p>
        </p:txBody>
      </p:sp>
      <p:sp>
        <p:nvSpPr>
          <p:cNvPr id="4" name="Title 1"/>
          <p:cNvSpPr txBox="1">
            <a:spLocks/>
          </p:cNvSpPr>
          <p:nvPr/>
        </p:nvSpPr>
        <p:spPr>
          <a:xfrm>
            <a:off x="810905" y="1807234"/>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القراءة المسحية بعرض معرفة التركيب والمحتوى.</a:t>
            </a:r>
          </a:p>
        </p:txBody>
      </p:sp>
      <p:sp>
        <p:nvSpPr>
          <p:cNvPr id="5" name="Title 1"/>
          <p:cNvSpPr txBox="1">
            <a:spLocks/>
          </p:cNvSpPr>
          <p:nvPr/>
        </p:nvSpPr>
        <p:spPr>
          <a:xfrm>
            <a:off x="810905" y="2407738"/>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تكوين عناوين رئسية وفرعية مشابهة لكن في موضوعك.</a:t>
            </a:r>
          </a:p>
        </p:txBody>
      </p:sp>
      <p:sp>
        <p:nvSpPr>
          <p:cNvPr id="6" name="Title 1"/>
          <p:cNvSpPr txBox="1">
            <a:spLocks/>
          </p:cNvSpPr>
          <p:nvPr/>
        </p:nvSpPr>
        <p:spPr>
          <a:xfrm>
            <a:off x="810905" y="3008242"/>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كم احتاج تحت كل عنوان برقرافات.</a:t>
            </a:r>
          </a:p>
        </p:txBody>
      </p:sp>
      <p:sp>
        <p:nvSpPr>
          <p:cNvPr id="7" name="Title 1"/>
          <p:cNvSpPr txBox="1">
            <a:spLocks/>
          </p:cNvSpPr>
          <p:nvPr/>
        </p:nvSpPr>
        <p:spPr>
          <a:xfrm>
            <a:off x="810905" y="3608746"/>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كم جدول ممكن اعمل في دراستي (اخذ عناوين الجداول لعمل جداول مشابهة).</a:t>
            </a:r>
          </a:p>
        </p:txBody>
      </p:sp>
      <p:sp>
        <p:nvSpPr>
          <p:cNvPr id="8" name="Title 1"/>
          <p:cNvSpPr txBox="1">
            <a:spLocks/>
          </p:cNvSpPr>
          <p:nvPr/>
        </p:nvSpPr>
        <p:spPr>
          <a:xfrm>
            <a:off x="810905" y="4209250"/>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كم شكل ممكن اعمل في دراستي (اخذ عناوين الاشكال لعمل اشكال مشابهة).</a:t>
            </a:r>
          </a:p>
        </p:txBody>
      </p:sp>
      <p:sp>
        <p:nvSpPr>
          <p:cNvPr id="10" name="Title 1"/>
          <p:cNvSpPr txBox="1">
            <a:spLocks/>
          </p:cNvSpPr>
          <p:nvPr/>
        </p:nvSpPr>
        <p:spPr>
          <a:xfrm>
            <a:off x="810905" y="4809754"/>
            <a:ext cx="10515600" cy="508332"/>
          </a:xfrm>
          <a:prstGeom prst="rect">
            <a:avLst/>
          </a:prstGeom>
          <a:solidFill>
            <a:srgbClr val="0070C0"/>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كم مخطط ممكن اعمل في دراستي (اخذ عناوين المخططات لعمل مخططات مشابهة).</a:t>
            </a:r>
          </a:p>
        </p:txBody>
      </p:sp>
      <p:grpSp>
        <p:nvGrpSpPr>
          <p:cNvPr id="11" name="Group 10">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12"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4"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5"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6"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7" name="Group 16"/>
          <p:cNvGrpSpPr/>
          <p:nvPr/>
        </p:nvGrpSpPr>
        <p:grpSpPr>
          <a:xfrm>
            <a:off x="9916885" y="-32658"/>
            <a:ext cx="2275113" cy="1119557"/>
            <a:chOff x="4905602" y="2080040"/>
            <a:chExt cx="3812494" cy="1919778"/>
          </a:xfrm>
        </p:grpSpPr>
        <p:pic>
          <p:nvPicPr>
            <p:cNvPr id="18" name="Picture 17"/>
            <p:cNvPicPr>
              <a:picLocks noChangeAspect="1"/>
            </p:cNvPicPr>
            <p:nvPr/>
          </p:nvPicPr>
          <p:blipFill rotWithShape="1">
            <a:blip r:embed="rId2"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9" name="Picture 2" descr="اتحاد طلاب اليمن في الصين - YSU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67908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541" y="1703328"/>
            <a:ext cx="10515600" cy="508332"/>
          </a:xfrm>
          <a:solidFill>
            <a:srgbClr val="0070C0"/>
          </a:solidFill>
        </p:spPr>
        <p:txBody>
          <a:bodyPr>
            <a:normAutofit fontScale="90000"/>
          </a:bodyPr>
          <a:lstStyle/>
          <a:p>
            <a:pPr algn="r" rtl="1"/>
            <a:r>
              <a:rPr lang="ar-YE" sz="3200" b="1" dirty="0">
                <a:solidFill>
                  <a:schemeClr val="bg1"/>
                </a:solidFill>
              </a:rPr>
              <a:t>ابحث عن 5-10 مراجعات قريبة من العنوان الذي تريد الكتابة فيه.</a:t>
            </a:r>
          </a:p>
        </p:txBody>
      </p:sp>
      <p:pic>
        <p:nvPicPr>
          <p:cNvPr id="13314" name="Picture 2" descr="White papers, working papers, preprints: What's the differ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4990" y="2470246"/>
            <a:ext cx="7394698" cy="297521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12"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4"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5"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6"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7" name="Group 16"/>
          <p:cNvGrpSpPr/>
          <p:nvPr/>
        </p:nvGrpSpPr>
        <p:grpSpPr>
          <a:xfrm>
            <a:off x="9916885" y="-32658"/>
            <a:ext cx="2275113" cy="1119557"/>
            <a:chOff x="4905602" y="2080040"/>
            <a:chExt cx="3812494" cy="1919778"/>
          </a:xfrm>
        </p:grpSpPr>
        <p:pic>
          <p:nvPicPr>
            <p:cNvPr id="18" name="Picture 17"/>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9"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12384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97108" y="1339864"/>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القراءة المسحية بغرض معرفة التركيب والمحتوى.</a:t>
            </a:r>
          </a:p>
        </p:txBody>
      </p:sp>
      <p:pic>
        <p:nvPicPr>
          <p:cNvPr id="14338" name="Picture 2" descr="Journal Article: Introduction : NSE Communication Lab"/>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0012"/>
          <a:stretch/>
        </p:blipFill>
        <p:spPr bwMode="auto">
          <a:xfrm>
            <a:off x="8202613" y="2121766"/>
            <a:ext cx="3529291" cy="2674962"/>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Bio 40 Lab: How to Create a Table for Your Lab Report | Pomona College in  Claremont, California - Pomona Colle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3446" y="2005740"/>
            <a:ext cx="3564215" cy="207272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4"/>
          <a:stretch>
            <a:fillRect/>
          </a:stretch>
        </p:blipFill>
        <p:spPr>
          <a:xfrm>
            <a:off x="313193" y="2067416"/>
            <a:ext cx="2888544" cy="2629811"/>
          </a:xfrm>
          <a:prstGeom prst="rect">
            <a:avLst/>
          </a:prstGeom>
        </p:spPr>
      </p:pic>
      <p:pic>
        <p:nvPicPr>
          <p:cNvPr id="14344" name="Picture 8" descr="flow diagram of reviewing - Journal of Economic Research and Policie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7809" b="8317"/>
          <a:stretch/>
        </p:blipFill>
        <p:spPr bwMode="auto">
          <a:xfrm>
            <a:off x="4494243" y="3621930"/>
            <a:ext cx="2521330" cy="2991160"/>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1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20"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21" name="Group 20"/>
          <p:cNvGrpSpPr/>
          <p:nvPr/>
        </p:nvGrpSpPr>
        <p:grpSpPr>
          <a:xfrm>
            <a:off x="9916885" y="-32658"/>
            <a:ext cx="2275113" cy="1119557"/>
            <a:chOff x="4905602" y="2080040"/>
            <a:chExt cx="3812494" cy="1919778"/>
          </a:xfrm>
        </p:grpSpPr>
        <p:pic>
          <p:nvPicPr>
            <p:cNvPr id="22" name="Picture 21"/>
            <p:cNvPicPr>
              <a:picLocks noChangeAspect="1"/>
            </p:cNvPicPr>
            <p:nvPr/>
          </p:nvPicPr>
          <p:blipFill rotWithShape="1">
            <a:blip r:embed="rId6"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3" name="Picture 2" descr="اتحاد طلاب اليمن في الصين - YSU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18925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67603" y="1275361"/>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تكوين عناوين رئسية وفرعية مشابهة لكن في موضوعك.</a:t>
            </a:r>
          </a:p>
        </p:txBody>
      </p:sp>
      <p:pic>
        <p:nvPicPr>
          <p:cNvPr id="5" name="Picture 4"/>
          <p:cNvPicPr>
            <a:picLocks noChangeAspect="1"/>
          </p:cNvPicPr>
          <p:nvPr/>
        </p:nvPicPr>
        <p:blipFill>
          <a:blip r:embed="rId2"/>
          <a:stretch>
            <a:fillRect/>
          </a:stretch>
        </p:blipFill>
        <p:spPr>
          <a:xfrm>
            <a:off x="1124803" y="2292025"/>
            <a:ext cx="4072151" cy="4565975"/>
          </a:xfrm>
          <a:prstGeom prst="rect">
            <a:avLst/>
          </a:prstGeom>
        </p:spPr>
      </p:pic>
      <p:sp>
        <p:nvSpPr>
          <p:cNvPr id="6" name="Title 1"/>
          <p:cNvSpPr txBox="1">
            <a:spLocks/>
          </p:cNvSpPr>
          <p:nvPr/>
        </p:nvSpPr>
        <p:spPr>
          <a:xfrm>
            <a:off x="667603" y="1847262"/>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كم احتاج تحت كل عنوان برقرافات.</a:t>
            </a:r>
          </a:p>
        </p:txBody>
      </p:sp>
      <p:pic>
        <p:nvPicPr>
          <p:cNvPr id="7" name="Picture 2" descr="Journal Article: Introduction : NSE Communication Lab"/>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0012"/>
          <a:stretch/>
        </p:blipFill>
        <p:spPr bwMode="auto">
          <a:xfrm>
            <a:off x="5721228" y="2667351"/>
            <a:ext cx="5033858" cy="381532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9"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0"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1"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2"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3"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4" name="Group 13"/>
          <p:cNvGrpSpPr/>
          <p:nvPr/>
        </p:nvGrpSpPr>
        <p:grpSpPr>
          <a:xfrm>
            <a:off x="9916885" y="-32658"/>
            <a:ext cx="2275113" cy="1119557"/>
            <a:chOff x="4905602" y="2080040"/>
            <a:chExt cx="3812494" cy="1919778"/>
          </a:xfrm>
        </p:grpSpPr>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6"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82998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66623" y="1320233"/>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كتابة البرقراف والتناسق السردي </a:t>
            </a:r>
          </a:p>
        </p:txBody>
      </p:sp>
      <p:pic>
        <p:nvPicPr>
          <p:cNvPr id="8" name="Picture 7">
            <a:extLst>
              <a:ext uri="{FF2B5EF4-FFF2-40B4-BE49-F238E27FC236}">
                <a16:creationId xmlns:a16="http://schemas.microsoft.com/office/drawing/2014/main" id="{E2C956AA-14C1-4982-8386-031CF41A55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032" y="1828565"/>
            <a:ext cx="4575303" cy="2573608"/>
          </a:xfrm>
          <a:prstGeom prst="rect">
            <a:avLst/>
          </a:prstGeom>
        </p:spPr>
      </p:pic>
      <p:pic>
        <p:nvPicPr>
          <p:cNvPr id="9" name="Picture 8">
            <a:extLst>
              <a:ext uri="{FF2B5EF4-FFF2-40B4-BE49-F238E27FC236}">
                <a16:creationId xmlns:a16="http://schemas.microsoft.com/office/drawing/2014/main" id="{308B0E46-37D9-49E7-95A4-A771C70E750A}"/>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7863"/>
          <a:stretch/>
        </p:blipFill>
        <p:spPr>
          <a:xfrm>
            <a:off x="6321235" y="1828565"/>
            <a:ext cx="4840553" cy="3803676"/>
          </a:xfrm>
          <a:prstGeom prst="rect">
            <a:avLst/>
          </a:prstGeom>
        </p:spPr>
      </p:pic>
      <p:pic>
        <p:nvPicPr>
          <p:cNvPr id="10" name="Picture 9">
            <a:extLst>
              <a:ext uri="{FF2B5EF4-FFF2-40B4-BE49-F238E27FC236}">
                <a16:creationId xmlns:a16="http://schemas.microsoft.com/office/drawing/2014/main" id="{140A218F-29EC-4850-8483-63D00122CD70}"/>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l="1335" r="2639"/>
          <a:stretch/>
        </p:blipFill>
        <p:spPr>
          <a:xfrm>
            <a:off x="1461414" y="4545121"/>
            <a:ext cx="3135299" cy="1836551"/>
          </a:xfrm>
          <a:prstGeom prst="rect">
            <a:avLst/>
          </a:prstGeom>
        </p:spPr>
      </p:pic>
      <p:grpSp>
        <p:nvGrpSpPr>
          <p:cNvPr id="11" name="Group 10">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12"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4"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5"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6"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7" name="Group 16"/>
          <p:cNvGrpSpPr/>
          <p:nvPr/>
        </p:nvGrpSpPr>
        <p:grpSpPr>
          <a:xfrm>
            <a:off x="9916885" y="-32658"/>
            <a:ext cx="2275113" cy="1119557"/>
            <a:chOff x="4905602" y="2080040"/>
            <a:chExt cx="3812494" cy="1919778"/>
          </a:xfrm>
        </p:grpSpPr>
        <p:pic>
          <p:nvPicPr>
            <p:cNvPr id="18" name="Picture 17"/>
            <p:cNvPicPr>
              <a:picLocks noChangeAspect="1"/>
            </p:cNvPicPr>
            <p:nvPr/>
          </p:nvPicPr>
          <p:blipFill rotWithShape="1">
            <a:blip r:embed="rId7"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9" name="Picture 2" descr="اتحاد طلاب اليمن في الصين - YSU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04942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12288" b="5987"/>
          <a:stretch/>
        </p:blipFill>
        <p:spPr>
          <a:xfrm>
            <a:off x="254758" y="742464"/>
            <a:ext cx="11714949" cy="5385379"/>
          </a:xfrm>
          <a:prstGeom prst="rect">
            <a:avLst/>
          </a:prstGeom>
        </p:spPr>
      </p:pic>
      <p:grpSp>
        <p:nvGrpSpPr>
          <p:cNvPr id="5" name="Group 4">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0"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1" name="Group 10"/>
          <p:cNvGrpSpPr/>
          <p:nvPr/>
        </p:nvGrpSpPr>
        <p:grpSpPr>
          <a:xfrm>
            <a:off x="9916885" y="-32658"/>
            <a:ext cx="2275113" cy="1119557"/>
            <a:chOff x="4905602" y="2080040"/>
            <a:chExt cx="3812494" cy="1919778"/>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3"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21281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10794" b="5714"/>
          <a:stretch/>
        </p:blipFill>
        <p:spPr>
          <a:xfrm>
            <a:off x="838198" y="1143000"/>
            <a:ext cx="10542815" cy="4951358"/>
          </a:xfrm>
          <a:prstGeom prst="rect">
            <a:avLst/>
          </a:prstGeom>
        </p:spPr>
      </p:pic>
      <p:grpSp>
        <p:nvGrpSpPr>
          <p:cNvPr id="5" name="Group 4">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0"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1" name="Group 10"/>
          <p:cNvGrpSpPr/>
          <p:nvPr/>
        </p:nvGrpSpPr>
        <p:grpSpPr>
          <a:xfrm>
            <a:off x="9916885" y="-32658"/>
            <a:ext cx="2275113" cy="1119557"/>
            <a:chOff x="4905602" y="2080040"/>
            <a:chExt cx="3812494" cy="1919778"/>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3"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21636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0975" y="1198790"/>
            <a:ext cx="11655326" cy="3961039"/>
          </a:xfrm>
          <a:prstGeom prst="rect">
            <a:avLst/>
          </a:prstGeom>
        </p:spPr>
      </p:pic>
      <p:grpSp>
        <p:nvGrpSpPr>
          <p:cNvPr id="5" name="Group 4">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0"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1" name="Group 10"/>
          <p:cNvGrpSpPr/>
          <p:nvPr/>
        </p:nvGrpSpPr>
        <p:grpSpPr>
          <a:xfrm>
            <a:off x="9916885" y="-32658"/>
            <a:ext cx="2275113" cy="1119557"/>
            <a:chOff x="4905602" y="2080040"/>
            <a:chExt cx="3812494" cy="1919778"/>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3"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782642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19805" y="800100"/>
            <a:ext cx="10402437" cy="4716236"/>
          </a:xfrm>
          <a:prstGeom prst="rect">
            <a:avLst/>
          </a:prstGeom>
        </p:spPr>
      </p:pic>
      <p:pic>
        <p:nvPicPr>
          <p:cNvPr id="5" name="Picture 26" descr="Citation Management Tools - The Styberg Librar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673" t="10824" r="8023" b="17408"/>
          <a:stretch/>
        </p:blipFill>
        <p:spPr bwMode="auto">
          <a:xfrm>
            <a:off x="4299569" y="833765"/>
            <a:ext cx="2569994" cy="232445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7"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8"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9"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0"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1"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2" name="Group 11"/>
          <p:cNvGrpSpPr/>
          <p:nvPr/>
        </p:nvGrpSpPr>
        <p:grpSpPr>
          <a:xfrm>
            <a:off x="9916885" y="-32658"/>
            <a:ext cx="2275113" cy="1119557"/>
            <a:chOff x="4905602" y="2080040"/>
            <a:chExt cx="3812494" cy="1919778"/>
          </a:xfrm>
        </p:grpSpPr>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4"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8834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28725" y="461292"/>
            <a:ext cx="9793062" cy="3604521"/>
          </a:xfrm>
          <a:prstGeom prst="rect">
            <a:avLst/>
          </a:prstGeom>
        </p:spPr>
      </p:pic>
      <p:pic>
        <p:nvPicPr>
          <p:cNvPr id="5" name="Picture 4"/>
          <p:cNvPicPr>
            <a:picLocks noChangeAspect="1"/>
          </p:cNvPicPr>
          <p:nvPr/>
        </p:nvPicPr>
        <p:blipFill rotWithShape="1">
          <a:blip r:embed="rId3"/>
          <a:srcRect t="32941"/>
          <a:stretch/>
        </p:blipFill>
        <p:spPr>
          <a:xfrm>
            <a:off x="1228725" y="4971370"/>
            <a:ext cx="9086170" cy="1886630"/>
          </a:xfrm>
          <a:prstGeom prst="rect">
            <a:avLst/>
          </a:prstGeom>
        </p:spPr>
      </p:pic>
      <p:grpSp>
        <p:nvGrpSpPr>
          <p:cNvPr id="6" name="Group 5">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7"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8"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9"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0"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1"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2" name="Group 11"/>
          <p:cNvGrpSpPr/>
          <p:nvPr/>
        </p:nvGrpSpPr>
        <p:grpSpPr>
          <a:xfrm>
            <a:off x="9916885" y="-32658"/>
            <a:ext cx="2275113" cy="1119557"/>
            <a:chOff x="4905602" y="2080040"/>
            <a:chExt cx="3812494" cy="1919778"/>
          </a:xfrm>
        </p:grpSpPr>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4"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2424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81014" y="1350633"/>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كم جدول ممكن اعمل في دراستي (اخذ عناوين الجداول لعمل جداول مشابهة).</a:t>
            </a:r>
          </a:p>
        </p:txBody>
      </p:sp>
      <p:pic>
        <p:nvPicPr>
          <p:cNvPr id="6" name="Picture 5"/>
          <p:cNvPicPr>
            <a:picLocks noChangeAspect="1"/>
          </p:cNvPicPr>
          <p:nvPr/>
        </p:nvPicPr>
        <p:blipFill>
          <a:blip r:embed="rId2"/>
          <a:stretch>
            <a:fillRect/>
          </a:stretch>
        </p:blipFill>
        <p:spPr>
          <a:xfrm>
            <a:off x="195098" y="1832611"/>
            <a:ext cx="6020351" cy="2976004"/>
          </a:xfrm>
          <a:prstGeom prst="rect">
            <a:avLst/>
          </a:prstGeom>
        </p:spPr>
      </p:pic>
      <p:pic>
        <p:nvPicPr>
          <p:cNvPr id="7" name="Picture 6"/>
          <p:cNvPicPr>
            <a:picLocks noChangeAspect="1"/>
          </p:cNvPicPr>
          <p:nvPr/>
        </p:nvPicPr>
        <p:blipFill>
          <a:blip r:embed="rId3"/>
          <a:stretch>
            <a:fillRect/>
          </a:stretch>
        </p:blipFill>
        <p:spPr>
          <a:xfrm>
            <a:off x="4599416" y="1933313"/>
            <a:ext cx="6113582" cy="3174095"/>
          </a:xfrm>
          <a:prstGeom prst="rect">
            <a:avLst/>
          </a:prstGeom>
        </p:spPr>
      </p:pic>
      <p:pic>
        <p:nvPicPr>
          <p:cNvPr id="8" name="Picture 7"/>
          <p:cNvPicPr>
            <a:picLocks noChangeAspect="1"/>
          </p:cNvPicPr>
          <p:nvPr/>
        </p:nvPicPr>
        <p:blipFill>
          <a:blip r:embed="rId4"/>
          <a:stretch>
            <a:fillRect/>
          </a:stretch>
        </p:blipFill>
        <p:spPr>
          <a:xfrm>
            <a:off x="195098" y="3983159"/>
            <a:ext cx="10146198" cy="2655973"/>
          </a:xfrm>
          <a:prstGeom prst="rect">
            <a:avLst/>
          </a:prstGeom>
        </p:spPr>
      </p:pic>
      <p:pic>
        <p:nvPicPr>
          <p:cNvPr id="9" name="Picture 8"/>
          <p:cNvPicPr>
            <a:picLocks noChangeAspect="1"/>
          </p:cNvPicPr>
          <p:nvPr/>
        </p:nvPicPr>
        <p:blipFill>
          <a:blip r:embed="rId5"/>
          <a:stretch>
            <a:fillRect/>
          </a:stretch>
        </p:blipFill>
        <p:spPr>
          <a:xfrm rot="5400000">
            <a:off x="5471693" y="1307461"/>
            <a:ext cx="3957396" cy="5456531"/>
          </a:xfrm>
          <a:prstGeom prst="rect">
            <a:avLst/>
          </a:prstGeom>
        </p:spPr>
      </p:pic>
      <p:pic>
        <p:nvPicPr>
          <p:cNvPr id="10" name="Picture 9"/>
          <p:cNvPicPr>
            <a:picLocks noChangeAspect="1"/>
          </p:cNvPicPr>
          <p:nvPr/>
        </p:nvPicPr>
        <p:blipFill>
          <a:blip r:embed="rId6"/>
          <a:stretch>
            <a:fillRect/>
          </a:stretch>
        </p:blipFill>
        <p:spPr>
          <a:xfrm rot="5400000">
            <a:off x="4827883" y="610750"/>
            <a:ext cx="3919519" cy="6391831"/>
          </a:xfrm>
          <a:prstGeom prst="rect">
            <a:avLst/>
          </a:prstGeom>
        </p:spPr>
      </p:pic>
      <p:grpSp>
        <p:nvGrpSpPr>
          <p:cNvPr id="11" name="Group 10">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12"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4"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5"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6"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solidFill>
                  <a:schemeClr val="bg1"/>
                </a:solidFill>
              </a:rPr>
              <a:t>Review article writing steps </a:t>
            </a:r>
            <a:r>
              <a:rPr lang="ar-YE" sz="3200" b="1" dirty="0">
                <a:solidFill>
                  <a:schemeClr val="bg1"/>
                </a:solidFill>
              </a:rPr>
              <a:t>خطوات الكتابة </a:t>
            </a:r>
          </a:p>
        </p:txBody>
      </p:sp>
      <p:grpSp>
        <p:nvGrpSpPr>
          <p:cNvPr id="17" name="Group 16"/>
          <p:cNvGrpSpPr/>
          <p:nvPr/>
        </p:nvGrpSpPr>
        <p:grpSpPr>
          <a:xfrm>
            <a:off x="9916885" y="-32658"/>
            <a:ext cx="2275113" cy="1119557"/>
            <a:chOff x="4905602" y="2080040"/>
            <a:chExt cx="3812494" cy="1919778"/>
          </a:xfrm>
        </p:grpSpPr>
        <p:pic>
          <p:nvPicPr>
            <p:cNvPr id="18" name="Picture 17"/>
            <p:cNvPicPr>
              <a:picLocks noChangeAspect="1"/>
            </p:cNvPicPr>
            <p:nvPr/>
          </p:nvPicPr>
          <p:blipFill rotWithShape="1">
            <a:blip r:embed="rId7"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9" name="Picture 2" descr="اتحاد طلاب اليمن في الصين - YSU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06294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18072" y="1287936"/>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كم شكل ممكن اعمل في دراستي (اخذ عناوين الاشكال لعمل اشكال مشابهة).</a:t>
            </a:r>
          </a:p>
        </p:txBody>
      </p:sp>
      <p:pic>
        <p:nvPicPr>
          <p:cNvPr id="5" name="Picture 4"/>
          <p:cNvPicPr>
            <a:picLocks noChangeAspect="1"/>
          </p:cNvPicPr>
          <p:nvPr/>
        </p:nvPicPr>
        <p:blipFill>
          <a:blip r:embed="rId2"/>
          <a:stretch>
            <a:fillRect/>
          </a:stretch>
        </p:blipFill>
        <p:spPr>
          <a:xfrm>
            <a:off x="212269" y="1912285"/>
            <a:ext cx="8080186" cy="4557225"/>
          </a:xfrm>
          <a:prstGeom prst="rect">
            <a:avLst/>
          </a:prstGeom>
        </p:spPr>
      </p:pic>
      <p:pic>
        <p:nvPicPr>
          <p:cNvPr id="15362" name="Picture 2" descr="Yearly New Product Development Timeline PowerPoint Template"/>
          <p:cNvPicPr>
            <a:picLocks noChangeAspect="1" noChangeArrowheads="1"/>
          </p:cNvPicPr>
          <p:nvPr/>
        </p:nvPicPr>
        <p:blipFill rotWithShape="1">
          <a:blip r:embed="rId3">
            <a:extLst>
              <a:ext uri="{28A0092B-C50C-407E-A947-70E740481C1C}">
                <a14:useLocalDpi xmlns:a14="http://schemas.microsoft.com/office/drawing/2010/main" val="0"/>
              </a:ext>
            </a:extLst>
          </a:blip>
          <a:srcRect t="4205" b="35496"/>
          <a:stretch/>
        </p:blipFill>
        <p:spPr bwMode="auto">
          <a:xfrm>
            <a:off x="838201" y="2860924"/>
            <a:ext cx="10830873" cy="367360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2513511" y="1844682"/>
            <a:ext cx="6848962" cy="5013317"/>
          </a:xfrm>
          <a:prstGeom prst="rect">
            <a:avLst/>
          </a:prstGeom>
        </p:spPr>
      </p:pic>
      <p:pic>
        <p:nvPicPr>
          <p:cNvPr id="7" name="Picture 6"/>
          <p:cNvPicPr>
            <a:picLocks noChangeAspect="1"/>
          </p:cNvPicPr>
          <p:nvPr/>
        </p:nvPicPr>
        <p:blipFill>
          <a:blip r:embed="rId5"/>
          <a:stretch>
            <a:fillRect/>
          </a:stretch>
        </p:blipFill>
        <p:spPr>
          <a:xfrm>
            <a:off x="5881017" y="2047733"/>
            <a:ext cx="5994968" cy="4437915"/>
          </a:xfrm>
          <a:prstGeom prst="rect">
            <a:avLst/>
          </a:prstGeom>
        </p:spPr>
      </p:pic>
      <p:grpSp>
        <p:nvGrpSpPr>
          <p:cNvPr id="9" name="Group 8">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10"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1"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2"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3"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4"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5" name="Group 14"/>
          <p:cNvGrpSpPr/>
          <p:nvPr/>
        </p:nvGrpSpPr>
        <p:grpSpPr>
          <a:xfrm>
            <a:off x="9916885" y="-32658"/>
            <a:ext cx="2275113" cy="1119557"/>
            <a:chOff x="4905602" y="2080040"/>
            <a:chExt cx="3812494" cy="1919778"/>
          </a:xfrm>
        </p:grpSpPr>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7" name="Picture 2" descr="اتحاد طلاب اليمن في الصين - YSU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0406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362"/>
                                        </p:tgtEl>
                                        <p:attrNameLst>
                                          <p:attrName>style.visibility</p:attrName>
                                        </p:attrNameLst>
                                      </p:cBhvr>
                                      <p:to>
                                        <p:strVal val="visible"/>
                                      </p:to>
                                    </p:set>
                                    <p:animEffect transition="in" filter="fade">
                                      <p:cBhvr>
                                        <p:cTn id="14" dur="1000"/>
                                        <p:tgtEl>
                                          <p:spTgt spid="15362"/>
                                        </p:tgtEl>
                                      </p:cBhvr>
                                    </p:animEffect>
                                    <p:anim calcmode="lin" valueType="num">
                                      <p:cBhvr>
                                        <p:cTn id="15" dur="1000" fill="hold"/>
                                        <p:tgtEl>
                                          <p:spTgt spid="15362"/>
                                        </p:tgtEl>
                                        <p:attrNameLst>
                                          <p:attrName>ppt_x</p:attrName>
                                        </p:attrNameLst>
                                      </p:cBhvr>
                                      <p:tavLst>
                                        <p:tav tm="0">
                                          <p:val>
                                            <p:strVal val="#ppt_x"/>
                                          </p:val>
                                        </p:tav>
                                        <p:tav tm="100000">
                                          <p:val>
                                            <p:strVal val="#ppt_x"/>
                                          </p:val>
                                        </p:tav>
                                      </p:tavLst>
                                    </p:anim>
                                    <p:anim calcmode="lin" valueType="num">
                                      <p:cBhvr>
                                        <p:cTn id="16" dur="1000" fill="hold"/>
                                        <p:tgtEl>
                                          <p:spTgt spid="1536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5337" b="5745"/>
          <a:stretch/>
        </p:blipFill>
        <p:spPr>
          <a:xfrm>
            <a:off x="1462031" y="1460426"/>
            <a:ext cx="9152424" cy="4577730"/>
          </a:xfrm>
          <a:prstGeom prst="rect">
            <a:avLst/>
          </a:prstGeom>
        </p:spPr>
      </p:pic>
      <p:sp>
        <p:nvSpPr>
          <p:cNvPr id="6" name="Rectangle 5"/>
          <p:cNvSpPr/>
          <p:nvPr/>
        </p:nvSpPr>
        <p:spPr>
          <a:xfrm>
            <a:off x="1894517" y="987345"/>
            <a:ext cx="4260718" cy="369332"/>
          </a:xfrm>
          <a:prstGeom prst="rect">
            <a:avLst/>
          </a:prstGeom>
        </p:spPr>
        <p:txBody>
          <a:bodyPr wrap="none">
            <a:spAutoFit/>
          </a:bodyPr>
          <a:lstStyle/>
          <a:p>
            <a:r>
              <a:rPr lang="ar-YE" dirty="0">
                <a:hlinkClick r:id="rId3"/>
              </a:rPr>
              <a:t>https://www.chiplot.online/#Network-plot</a:t>
            </a:r>
            <a:r>
              <a:rPr lang="ar-YE" dirty="0"/>
              <a:t> </a:t>
            </a:r>
          </a:p>
        </p:txBody>
      </p:sp>
      <p:grpSp>
        <p:nvGrpSpPr>
          <p:cNvPr id="5" name="Group 4">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7"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8"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9"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0"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1"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2" name="Group 11"/>
          <p:cNvGrpSpPr/>
          <p:nvPr/>
        </p:nvGrpSpPr>
        <p:grpSpPr>
          <a:xfrm>
            <a:off x="9916885" y="-32658"/>
            <a:ext cx="2275113" cy="1119557"/>
            <a:chOff x="4905602" y="2080040"/>
            <a:chExt cx="3812494" cy="1919778"/>
          </a:xfrm>
        </p:grpSpPr>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4"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93917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6144" b="9440"/>
          <a:stretch/>
        </p:blipFill>
        <p:spPr>
          <a:xfrm>
            <a:off x="741404" y="1191521"/>
            <a:ext cx="10392033" cy="4949787"/>
          </a:xfrm>
          <a:prstGeom prst="rect">
            <a:avLst/>
          </a:prstGeom>
        </p:spPr>
      </p:pic>
      <p:sp>
        <p:nvSpPr>
          <p:cNvPr id="5" name="Rectangle 4"/>
          <p:cNvSpPr/>
          <p:nvPr/>
        </p:nvSpPr>
        <p:spPr>
          <a:xfrm>
            <a:off x="2422280" y="822189"/>
            <a:ext cx="2797176" cy="369332"/>
          </a:xfrm>
          <a:prstGeom prst="rect">
            <a:avLst/>
          </a:prstGeom>
        </p:spPr>
        <p:txBody>
          <a:bodyPr wrap="none">
            <a:spAutoFit/>
          </a:bodyPr>
          <a:lstStyle/>
          <a:p>
            <a:r>
              <a:rPr lang="ar-YE" dirty="0">
                <a:hlinkClick r:id="rId3"/>
              </a:rPr>
              <a:t>https://app.biorender.com/</a:t>
            </a:r>
            <a:r>
              <a:rPr lang="en-GB" dirty="0"/>
              <a:t> </a:t>
            </a:r>
            <a:endParaRPr lang="ar-YE" dirty="0"/>
          </a:p>
        </p:txBody>
      </p:sp>
      <p:grpSp>
        <p:nvGrpSpPr>
          <p:cNvPr id="6" name="Group 5">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7"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8"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9"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0"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1"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solidFill>
                  <a:schemeClr val="bg1"/>
                </a:solidFill>
              </a:rPr>
              <a:t>Review article writing steps </a:t>
            </a:r>
            <a:r>
              <a:rPr lang="ar-YE" sz="3200" b="1" dirty="0">
                <a:solidFill>
                  <a:schemeClr val="bg1"/>
                </a:solidFill>
              </a:rPr>
              <a:t>خطوات الكتابة </a:t>
            </a:r>
          </a:p>
        </p:txBody>
      </p:sp>
      <p:grpSp>
        <p:nvGrpSpPr>
          <p:cNvPr id="12" name="Group 11"/>
          <p:cNvGrpSpPr/>
          <p:nvPr/>
        </p:nvGrpSpPr>
        <p:grpSpPr>
          <a:xfrm>
            <a:off x="9916885" y="-32658"/>
            <a:ext cx="2275113" cy="1119557"/>
            <a:chOff x="4905602" y="2080040"/>
            <a:chExt cx="3812494" cy="1919778"/>
          </a:xfrm>
        </p:grpSpPr>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4"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20556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6509" y="1283277"/>
            <a:ext cx="10515600" cy="508332"/>
          </a:xfrm>
          <a:prstGeom prst="rect">
            <a:avLst/>
          </a:prstGeom>
          <a:solidFill>
            <a:srgbClr val="0070C0"/>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كم مخطط ممكن اعمل في دراستي (اخذ عناوين المخططات لعمل مخططات مشابهة).</a:t>
            </a:r>
          </a:p>
        </p:txBody>
      </p:sp>
      <p:pic>
        <p:nvPicPr>
          <p:cNvPr id="5" name="Picture 4"/>
          <p:cNvPicPr>
            <a:picLocks noChangeAspect="1"/>
          </p:cNvPicPr>
          <p:nvPr/>
        </p:nvPicPr>
        <p:blipFill>
          <a:blip r:embed="rId2"/>
          <a:stretch>
            <a:fillRect/>
          </a:stretch>
        </p:blipFill>
        <p:spPr>
          <a:xfrm>
            <a:off x="562188" y="1893845"/>
            <a:ext cx="6171535" cy="4400332"/>
          </a:xfrm>
          <a:prstGeom prst="rect">
            <a:avLst/>
          </a:prstGeom>
        </p:spPr>
      </p:pic>
      <p:pic>
        <p:nvPicPr>
          <p:cNvPr id="6" name="Picture 5"/>
          <p:cNvPicPr>
            <a:picLocks noChangeAspect="1"/>
          </p:cNvPicPr>
          <p:nvPr/>
        </p:nvPicPr>
        <p:blipFill>
          <a:blip r:embed="rId3"/>
          <a:stretch>
            <a:fillRect/>
          </a:stretch>
        </p:blipFill>
        <p:spPr>
          <a:xfrm>
            <a:off x="3544662" y="1893845"/>
            <a:ext cx="8286118" cy="4649945"/>
          </a:xfrm>
          <a:prstGeom prst="rect">
            <a:avLst/>
          </a:prstGeom>
        </p:spPr>
      </p:pic>
      <p:grpSp>
        <p:nvGrpSpPr>
          <p:cNvPr id="7" name="Group 6">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8"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9"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0"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1"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2"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solidFill>
                  <a:schemeClr val="bg1"/>
                </a:solidFill>
              </a:rPr>
              <a:t>Review article writing steps </a:t>
            </a:r>
            <a:r>
              <a:rPr lang="ar-YE" sz="3200" b="1" dirty="0">
                <a:solidFill>
                  <a:schemeClr val="bg1"/>
                </a:solidFill>
              </a:rPr>
              <a:t>خطوات الكتابة </a:t>
            </a:r>
          </a:p>
        </p:txBody>
      </p:sp>
      <p:grpSp>
        <p:nvGrpSpPr>
          <p:cNvPr id="13" name="Group 12"/>
          <p:cNvGrpSpPr/>
          <p:nvPr/>
        </p:nvGrpSpPr>
        <p:grpSpPr>
          <a:xfrm>
            <a:off x="9916885" y="-32658"/>
            <a:ext cx="2275113" cy="1119557"/>
            <a:chOff x="4905602" y="2080040"/>
            <a:chExt cx="3812494" cy="1919778"/>
          </a:xfrm>
        </p:grpSpPr>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5"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7063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ow to Write an Article Review: Tips &amp; Easy Guide - EduBirdie.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540" y="596763"/>
            <a:ext cx="9038167" cy="561490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5"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6"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7"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8"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9"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0" name="Group 9"/>
          <p:cNvGrpSpPr/>
          <p:nvPr/>
        </p:nvGrpSpPr>
        <p:grpSpPr>
          <a:xfrm>
            <a:off x="9916885" y="-32658"/>
            <a:ext cx="2275113" cy="1119557"/>
            <a:chOff x="4905602" y="2080040"/>
            <a:chExt cx="3812494" cy="1919778"/>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2"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131232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0037" t="17633" r="5941" b="8165"/>
          <a:stretch/>
        </p:blipFill>
        <p:spPr>
          <a:xfrm>
            <a:off x="281844" y="0"/>
            <a:ext cx="11575774" cy="6527309"/>
          </a:xfrm>
          <a:prstGeom prst="rect">
            <a:avLst/>
          </a:prstGeom>
        </p:spPr>
      </p:pic>
      <p:grpSp>
        <p:nvGrpSpPr>
          <p:cNvPr id="5" name="Group 4">
            <a:extLst>
              <a:ext uri="{FF2B5EF4-FFF2-40B4-BE49-F238E27FC236}">
                <a16:creationId xmlns:a16="http://schemas.microsoft.com/office/drawing/2014/main" id="{9F9AF484-1BDA-489E-AEBB-16B14A0E785C}"/>
              </a:ext>
            </a:extLst>
          </p:cNvPr>
          <p:cNvGrpSpPr/>
          <p:nvPr/>
        </p:nvGrpSpPr>
        <p:grpSpPr>
          <a:xfrm>
            <a:off x="0" y="-25054"/>
            <a:ext cx="12192000" cy="6870698"/>
            <a:chOff x="0" y="-20385"/>
            <a:chExt cx="12192000" cy="6878384"/>
          </a:xfrm>
          <a:solidFill>
            <a:srgbClr val="0070C0"/>
          </a:solidFill>
        </p:grpSpPr>
        <p:sp>
          <p:nvSpPr>
            <p:cNvPr id="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0"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1" name="Group 10"/>
          <p:cNvGrpSpPr/>
          <p:nvPr/>
        </p:nvGrpSpPr>
        <p:grpSpPr>
          <a:xfrm>
            <a:off x="9916885" y="-32658"/>
            <a:ext cx="2275113" cy="1119557"/>
            <a:chOff x="4905602" y="2080040"/>
            <a:chExt cx="3812494" cy="1919778"/>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3"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152415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905" y="1206730"/>
            <a:ext cx="10515600" cy="508332"/>
          </a:xfrm>
          <a:solidFill>
            <a:srgbClr val="0070C0"/>
          </a:solidFill>
        </p:spPr>
        <p:txBody>
          <a:bodyPr>
            <a:normAutofit fontScale="90000"/>
          </a:bodyPr>
          <a:lstStyle/>
          <a:p>
            <a:pPr algn="r" rtl="1"/>
            <a:r>
              <a:rPr lang="ar-YE" sz="3200" b="1" dirty="0">
                <a:solidFill>
                  <a:schemeClr val="bg1"/>
                </a:solidFill>
              </a:rPr>
              <a:t>المراجع كلما كانت احدث ومن مجلات عالية التصنيف كانت افضل.</a:t>
            </a:r>
          </a:p>
        </p:txBody>
      </p:sp>
      <p:sp>
        <p:nvSpPr>
          <p:cNvPr id="4" name="Title 1"/>
          <p:cNvSpPr txBox="1">
            <a:spLocks/>
          </p:cNvSpPr>
          <p:nvPr/>
        </p:nvSpPr>
        <p:spPr>
          <a:xfrm>
            <a:off x="810905" y="1807234"/>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الكتابة المتناسقة والسردية المتكامل وعدم التحيز.</a:t>
            </a:r>
          </a:p>
        </p:txBody>
      </p:sp>
      <p:sp>
        <p:nvSpPr>
          <p:cNvPr id="5" name="Title 1"/>
          <p:cNvSpPr txBox="1">
            <a:spLocks/>
          </p:cNvSpPr>
          <p:nvPr/>
        </p:nvSpPr>
        <p:spPr>
          <a:xfrm>
            <a:off x="810905" y="2407738"/>
            <a:ext cx="10515600" cy="508332"/>
          </a:xfrm>
          <a:prstGeom prst="rect">
            <a:avLst/>
          </a:prstGeom>
          <a:solidFill>
            <a:srgbClr val="0070C0"/>
          </a:solidFill>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اعادة الصياغة والتاكد من النصوص المكتوبة وخلوها من كتابة الذكاء الصناعي والانتحال.</a:t>
            </a:r>
          </a:p>
        </p:txBody>
      </p:sp>
      <p:sp>
        <p:nvSpPr>
          <p:cNvPr id="6" name="Title 1"/>
          <p:cNvSpPr txBox="1">
            <a:spLocks/>
          </p:cNvSpPr>
          <p:nvPr/>
        </p:nvSpPr>
        <p:spPr>
          <a:xfrm>
            <a:off x="810905" y="3008242"/>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الاقتباس والاستشهاد في النصوص للمراجع وارقام الاشكال والجداول والمخططات.</a:t>
            </a:r>
          </a:p>
        </p:txBody>
      </p:sp>
      <p:sp>
        <p:nvSpPr>
          <p:cNvPr id="7" name="Title 1"/>
          <p:cNvSpPr txBox="1">
            <a:spLocks/>
          </p:cNvSpPr>
          <p:nvPr/>
        </p:nvSpPr>
        <p:spPr>
          <a:xfrm>
            <a:off x="810905" y="3608746"/>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وضح الاشكال وتناسق الوانها ودقتها ومكان تواجدها.</a:t>
            </a:r>
          </a:p>
        </p:txBody>
      </p:sp>
      <p:sp>
        <p:nvSpPr>
          <p:cNvPr id="8" name="Title 1"/>
          <p:cNvSpPr txBox="1">
            <a:spLocks/>
          </p:cNvSpPr>
          <p:nvPr/>
        </p:nvSpPr>
        <p:spPr>
          <a:xfrm>
            <a:off x="810905" y="4209250"/>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التاكد من كتابة قائمة الاختصارات والخاتمة.</a:t>
            </a:r>
          </a:p>
        </p:txBody>
      </p:sp>
      <p:sp>
        <p:nvSpPr>
          <p:cNvPr id="10" name="Title 1"/>
          <p:cNvSpPr txBox="1">
            <a:spLocks/>
          </p:cNvSpPr>
          <p:nvPr/>
        </p:nvSpPr>
        <p:spPr>
          <a:xfrm>
            <a:off x="810905" y="4809754"/>
            <a:ext cx="10515600" cy="508332"/>
          </a:xfrm>
          <a:prstGeom prst="rect">
            <a:avLst/>
          </a:prstGeom>
          <a:solidFill>
            <a:srgbClr val="0070C0"/>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القراءة التفحصية لكل ما هو موجود في الرفيو اكثر من مرة او استعين بشخص اخر.</a:t>
            </a:r>
          </a:p>
        </p:txBody>
      </p:sp>
      <p:sp>
        <p:nvSpPr>
          <p:cNvPr id="9" name="Title 1"/>
          <p:cNvSpPr txBox="1">
            <a:spLocks/>
          </p:cNvSpPr>
          <p:nvPr/>
        </p:nvSpPr>
        <p:spPr>
          <a:xfrm>
            <a:off x="810905" y="5410258"/>
            <a:ext cx="10515600" cy="508332"/>
          </a:xfrm>
          <a:prstGeom prst="rect">
            <a:avLst/>
          </a:prstGeom>
          <a:solidFill>
            <a:srgbClr val="0070C0"/>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YE" sz="3200" b="1" dirty="0">
                <a:solidFill>
                  <a:schemeClr val="bg1"/>
                </a:solidFill>
              </a:rPr>
              <a:t>أختبار المجلة الانسب ويفضل استهداف عدد من المجلات من قبل البدء في الكتابة.</a:t>
            </a:r>
          </a:p>
        </p:txBody>
      </p:sp>
      <p:grpSp>
        <p:nvGrpSpPr>
          <p:cNvPr id="11" name="Group 10">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2"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4"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5"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6" name="Rectangle 15">
            <a:extLst>
              <a:ext uri="{FF2B5EF4-FFF2-40B4-BE49-F238E27FC236}">
                <a16:creationId xmlns:a16="http://schemas.microsoft.com/office/drawing/2014/main" id="{FEA4A2F8-5FA2-4A86-959C-076AE74F87DB}"/>
              </a:ext>
            </a:extLst>
          </p:cNvPr>
          <p:cNvSpPr/>
          <p:nvPr/>
        </p:nvSpPr>
        <p:spPr>
          <a:xfrm>
            <a:off x="237857" y="312"/>
            <a:ext cx="1125629"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تاكد تماما</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17" name="Group 16"/>
          <p:cNvGrpSpPr/>
          <p:nvPr/>
        </p:nvGrpSpPr>
        <p:grpSpPr>
          <a:xfrm>
            <a:off x="9916885" y="-32658"/>
            <a:ext cx="2275113" cy="1119557"/>
            <a:chOff x="4905602" y="2080040"/>
            <a:chExt cx="3812494" cy="1919778"/>
          </a:xfrm>
        </p:grpSpPr>
        <p:pic>
          <p:nvPicPr>
            <p:cNvPr id="18" name="Picture 17"/>
            <p:cNvPicPr>
              <a:picLocks noChangeAspect="1"/>
            </p:cNvPicPr>
            <p:nvPr/>
          </p:nvPicPr>
          <p:blipFill rotWithShape="1">
            <a:blip r:embed="rId2"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9" name="Picture 2" descr="اتحاد طلاب اليمن في الصين - YSU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734860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522C138-E8A7-44B0-AB24-91DF4BBA50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3425" y="703516"/>
            <a:ext cx="8690335" cy="5772114"/>
          </a:xfrm>
          <a:prstGeom prst="rect">
            <a:avLst/>
          </a:prstGeom>
        </p:spPr>
      </p:pic>
      <p:sp>
        <p:nvSpPr>
          <p:cNvPr id="2" name="Rectangle 1">
            <a:extLst>
              <a:ext uri="{FF2B5EF4-FFF2-40B4-BE49-F238E27FC236}">
                <a16:creationId xmlns:a16="http://schemas.microsoft.com/office/drawing/2014/main" id="{16868291-178D-41EE-8F27-B99B53EAF708}"/>
              </a:ext>
            </a:extLst>
          </p:cNvPr>
          <p:cNvSpPr/>
          <p:nvPr/>
        </p:nvSpPr>
        <p:spPr>
          <a:xfrm>
            <a:off x="2810094" y="634883"/>
            <a:ext cx="3472489" cy="369332"/>
          </a:xfrm>
          <a:prstGeom prst="rect">
            <a:avLst/>
          </a:prstGeom>
        </p:spPr>
        <p:txBody>
          <a:bodyPr wrap="none">
            <a:spAutoFit/>
          </a:bodyPr>
          <a:lstStyle/>
          <a:p>
            <a:r>
              <a:rPr lang="en-GB" dirty="0">
                <a:hlinkClick r:id="rId3"/>
              </a:rPr>
              <a:t>https://journalfinder.elsevier.com/</a:t>
            </a:r>
            <a:r>
              <a:rPr lang="en-GB" dirty="0"/>
              <a:t> </a:t>
            </a:r>
          </a:p>
        </p:txBody>
      </p:sp>
      <p:grpSp>
        <p:nvGrpSpPr>
          <p:cNvPr id="4" name="Group 3">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5"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6"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1" name="Rectangle 10">
            <a:extLst>
              <a:ext uri="{FF2B5EF4-FFF2-40B4-BE49-F238E27FC236}">
                <a16:creationId xmlns:a16="http://schemas.microsoft.com/office/drawing/2014/main" id="{FEA4A2F8-5FA2-4A86-959C-076AE74F87DB}"/>
              </a:ext>
            </a:extLst>
          </p:cNvPr>
          <p:cNvSpPr/>
          <p:nvPr/>
        </p:nvSpPr>
        <p:spPr>
          <a:xfrm>
            <a:off x="237857" y="312"/>
            <a:ext cx="2837636"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كيف اختار المجلة المناسبة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12" name="Group 11"/>
          <p:cNvGrpSpPr/>
          <p:nvPr/>
        </p:nvGrpSpPr>
        <p:grpSpPr>
          <a:xfrm>
            <a:off x="9916885" y="-32658"/>
            <a:ext cx="2275113" cy="1119557"/>
            <a:chOff x="4905602" y="2080040"/>
            <a:chExt cx="3812494" cy="1919778"/>
          </a:xfrm>
        </p:grpSpPr>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4"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63769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E92CD8-2609-4D30-B86D-9A8533395EE1}"/>
              </a:ext>
            </a:extLst>
          </p:cNvPr>
          <p:cNvPicPr>
            <a:picLocks noChangeAspect="1"/>
          </p:cNvPicPr>
          <p:nvPr/>
        </p:nvPicPr>
        <p:blipFill rotWithShape="1">
          <a:blip r:embed="rId2">
            <a:extLst>
              <a:ext uri="{28A0092B-C50C-407E-A947-70E740481C1C}">
                <a14:useLocalDpi xmlns:a14="http://schemas.microsoft.com/office/drawing/2010/main" val="0"/>
              </a:ext>
            </a:extLst>
          </a:blip>
          <a:srcRect b="13110"/>
          <a:stretch/>
        </p:blipFill>
        <p:spPr>
          <a:xfrm>
            <a:off x="1520651" y="341566"/>
            <a:ext cx="9418893" cy="6001744"/>
          </a:xfrm>
          <a:prstGeom prst="rect">
            <a:avLst/>
          </a:prstGeom>
        </p:spPr>
      </p:pic>
      <p:sp>
        <p:nvSpPr>
          <p:cNvPr id="10" name="Rectangle 9">
            <a:extLst>
              <a:ext uri="{FF2B5EF4-FFF2-40B4-BE49-F238E27FC236}">
                <a16:creationId xmlns:a16="http://schemas.microsoft.com/office/drawing/2014/main" id="{50ED9917-8C41-438E-829A-E425C89D3C77}"/>
              </a:ext>
            </a:extLst>
          </p:cNvPr>
          <p:cNvSpPr/>
          <p:nvPr/>
        </p:nvSpPr>
        <p:spPr>
          <a:xfrm>
            <a:off x="237857" y="-81333"/>
            <a:ext cx="2980303"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How to find a journal</a:t>
            </a:r>
            <a:r>
              <a:rPr lang="zh-CN" altLang="en-US" dirty="0">
                <a:solidFill>
                  <a:schemeClr val="bg1"/>
                </a:solidFill>
                <a:latin typeface="字魂58号-创中黑-Regular" panose="00000500000000000000" pitchFamily="2" charset="-122"/>
                <a:ea typeface="字魂58号-创中黑-Regular" panose="00000500000000000000" pitchFamily="2" charset="-122"/>
              </a:rPr>
              <a:t>？？？</a:t>
            </a:r>
          </a:p>
        </p:txBody>
      </p:sp>
      <p:sp>
        <p:nvSpPr>
          <p:cNvPr id="16"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7" name="Group 16">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8"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9"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20"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21"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22" name="Rectangle 21">
            <a:extLst>
              <a:ext uri="{FF2B5EF4-FFF2-40B4-BE49-F238E27FC236}">
                <a16:creationId xmlns:a16="http://schemas.microsoft.com/office/drawing/2014/main" id="{FEA4A2F8-5FA2-4A86-959C-076AE74F87DB}"/>
              </a:ext>
            </a:extLst>
          </p:cNvPr>
          <p:cNvSpPr/>
          <p:nvPr/>
        </p:nvSpPr>
        <p:spPr>
          <a:xfrm>
            <a:off x="237857" y="312"/>
            <a:ext cx="2837636"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كيف اختار المجلة المناسبة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23" name="Group 22"/>
          <p:cNvGrpSpPr/>
          <p:nvPr/>
        </p:nvGrpSpPr>
        <p:grpSpPr>
          <a:xfrm>
            <a:off x="9916885" y="-32658"/>
            <a:ext cx="2275113" cy="1119557"/>
            <a:chOff x="4905602" y="2080040"/>
            <a:chExt cx="3812494" cy="1919778"/>
          </a:xfrm>
        </p:grpSpPr>
        <p:pic>
          <p:nvPicPr>
            <p:cNvPr id="24" name="Picture 23"/>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5"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434071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FCAB633-8F3D-4D2E-85C4-AD4A1FB2A8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352" y="359908"/>
            <a:ext cx="9774767" cy="6055051"/>
          </a:xfrm>
          <a:prstGeom prst="rect">
            <a:avLst/>
          </a:prstGeom>
        </p:spPr>
      </p:pic>
      <p:sp>
        <p:nvSpPr>
          <p:cNvPr id="11" name="Rectangle 10">
            <a:extLst>
              <a:ext uri="{FF2B5EF4-FFF2-40B4-BE49-F238E27FC236}">
                <a16:creationId xmlns:a16="http://schemas.microsoft.com/office/drawing/2014/main" id="{35F8FA53-334C-4204-A39B-6B04A2B0FB2A}"/>
              </a:ext>
            </a:extLst>
          </p:cNvPr>
          <p:cNvSpPr/>
          <p:nvPr/>
        </p:nvSpPr>
        <p:spPr>
          <a:xfrm>
            <a:off x="237857" y="-81333"/>
            <a:ext cx="2980303"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How to find a journal</a:t>
            </a:r>
            <a:r>
              <a:rPr lang="zh-CN" altLang="en-US" dirty="0">
                <a:solidFill>
                  <a:schemeClr val="bg1"/>
                </a:solidFill>
                <a:latin typeface="字魂58号-创中黑-Regular" panose="00000500000000000000" pitchFamily="2" charset="-122"/>
                <a:ea typeface="字魂58号-创中黑-Regular" panose="00000500000000000000" pitchFamily="2" charset="-122"/>
              </a:rPr>
              <a:t>？？？</a:t>
            </a:r>
          </a:p>
        </p:txBody>
      </p:sp>
      <p:sp>
        <p:nvSpPr>
          <p:cNvPr id="16"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7" name="Group 16">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8"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9"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20"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21"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22" name="Rectangle 21">
            <a:extLst>
              <a:ext uri="{FF2B5EF4-FFF2-40B4-BE49-F238E27FC236}">
                <a16:creationId xmlns:a16="http://schemas.microsoft.com/office/drawing/2014/main" id="{FEA4A2F8-5FA2-4A86-959C-076AE74F87DB}"/>
              </a:ext>
            </a:extLst>
          </p:cNvPr>
          <p:cNvSpPr/>
          <p:nvPr/>
        </p:nvSpPr>
        <p:spPr>
          <a:xfrm>
            <a:off x="237857" y="312"/>
            <a:ext cx="2837636"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كيف اختار المجلة المناسبة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23" name="Group 22"/>
          <p:cNvGrpSpPr/>
          <p:nvPr/>
        </p:nvGrpSpPr>
        <p:grpSpPr>
          <a:xfrm>
            <a:off x="9916885" y="-32658"/>
            <a:ext cx="2275113" cy="1119557"/>
            <a:chOff x="4905602" y="2080040"/>
            <a:chExt cx="3812494" cy="1919778"/>
          </a:xfrm>
        </p:grpSpPr>
        <p:pic>
          <p:nvPicPr>
            <p:cNvPr id="24" name="Picture 23"/>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5"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263359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BB0E098-BC84-4827-A5E4-927B303FA78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3067" y="371353"/>
            <a:ext cx="7315492" cy="6383539"/>
          </a:xfrm>
        </p:spPr>
      </p:pic>
      <p:sp>
        <p:nvSpPr>
          <p:cNvPr id="11" name="Rectangle 10">
            <a:extLst>
              <a:ext uri="{FF2B5EF4-FFF2-40B4-BE49-F238E27FC236}">
                <a16:creationId xmlns:a16="http://schemas.microsoft.com/office/drawing/2014/main" id="{606CD950-1639-44C7-8D47-1647BB4D03B5}"/>
              </a:ext>
            </a:extLst>
          </p:cNvPr>
          <p:cNvSpPr/>
          <p:nvPr/>
        </p:nvSpPr>
        <p:spPr>
          <a:xfrm>
            <a:off x="237857" y="-81333"/>
            <a:ext cx="2980303"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How to find a journal</a:t>
            </a:r>
            <a:r>
              <a:rPr lang="zh-CN" altLang="en-US" dirty="0">
                <a:solidFill>
                  <a:schemeClr val="bg1"/>
                </a:solidFill>
                <a:latin typeface="字魂58号-创中黑-Regular" panose="00000500000000000000" pitchFamily="2" charset="-122"/>
                <a:ea typeface="字魂58号-创中黑-Regular" panose="00000500000000000000" pitchFamily="2" charset="-122"/>
              </a:rPr>
              <a:t>？？？</a:t>
            </a:r>
          </a:p>
        </p:txBody>
      </p:sp>
      <p:sp>
        <p:nvSpPr>
          <p:cNvPr id="16" name="Title 1"/>
          <p:cNvSpPr txBox="1">
            <a:spLocks/>
          </p:cNvSpPr>
          <p:nvPr/>
        </p:nvSpPr>
        <p:spPr>
          <a:xfrm>
            <a:off x="303541" y="-88805"/>
            <a:ext cx="6739811" cy="69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chemeClr val="bg1"/>
                </a:solidFill>
              </a:rPr>
              <a:t>Review article writing steps </a:t>
            </a:r>
            <a:r>
              <a:rPr lang="ar-YE" sz="3200" b="1">
                <a:solidFill>
                  <a:schemeClr val="bg1"/>
                </a:solidFill>
              </a:rPr>
              <a:t>خطوات الكتابة </a:t>
            </a:r>
            <a:endParaRPr lang="ar-YE" sz="3200" b="1" dirty="0">
              <a:solidFill>
                <a:schemeClr val="bg1"/>
              </a:solidFill>
            </a:endParaRPr>
          </a:p>
        </p:txBody>
      </p:sp>
      <p:grpSp>
        <p:nvGrpSpPr>
          <p:cNvPr id="17" name="Group 16">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8"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9"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20"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21"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22" name="Rectangle 21">
            <a:extLst>
              <a:ext uri="{FF2B5EF4-FFF2-40B4-BE49-F238E27FC236}">
                <a16:creationId xmlns:a16="http://schemas.microsoft.com/office/drawing/2014/main" id="{FEA4A2F8-5FA2-4A86-959C-076AE74F87DB}"/>
              </a:ext>
            </a:extLst>
          </p:cNvPr>
          <p:cNvSpPr/>
          <p:nvPr/>
        </p:nvSpPr>
        <p:spPr>
          <a:xfrm>
            <a:off x="237857" y="312"/>
            <a:ext cx="2837636"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كيف اختار المجلة المناسبة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23" name="Group 22"/>
          <p:cNvGrpSpPr/>
          <p:nvPr/>
        </p:nvGrpSpPr>
        <p:grpSpPr>
          <a:xfrm>
            <a:off x="9916885" y="-32658"/>
            <a:ext cx="2275113" cy="1119557"/>
            <a:chOff x="4905602" y="2080040"/>
            <a:chExt cx="3812494" cy="1919778"/>
          </a:xfrm>
        </p:grpSpPr>
        <p:pic>
          <p:nvPicPr>
            <p:cNvPr id="24" name="Picture 23"/>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5"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937929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78C559-8227-4968-A60F-39CF008654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4540F804-630F-4B1D-8117-B920CFEE2AAC}"/>
              </a:ext>
            </a:extLst>
          </p:cNvPr>
          <p:cNvPicPr>
            <a:picLocks noChangeAspect="1"/>
          </p:cNvPicPr>
          <p:nvPr/>
        </p:nvPicPr>
        <p:blipFill rotWithShape="1">
          <a:blip r:embed="rId3">
            <a:extLst>
              <a:ext uri="{28A0092B-C50C-407E-A947-70E740481C1C}">
                <a14:useLocalDpi xmlns:a14="http://schemas.microsoft.com/office/drawing/2010/main" val="0"/>
              </a:ext>
            </a:extLst>
          </a:blip>
          <a:srcRect l="1175" t="1086" r="1500" b="2894"/>
          <a:stretch/>
        </p:blipFill>
        <p:spPr>
          <a:xfrm>
            <a:off x="2245361" y="955041"/>
            <a:ext cx="7091680" cy="4856480"/>
          </a:xfrm>
          <a:prstGeom prst="rect">
            <a:avLst/>
          </a:prstGeom>
        </p:spPr>
      </p:pic>
      <p:grpSp>
        <p:nvGrpSpPr>
          <p:cNvPr id="11" name="Group 10">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2"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4"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5"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6" name="Rectangle 15">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17" name="Group 16"/>
          <p:cNvGrpSpPr/>
          <p:nvPr/>
        </p:nvGrpSpPr>
        <p:grpSpPr>
          <a:xfrm>
            <a:off x="9916885" y="-32658"/>
            <a:ext cx="2275113" cy="1119557"/>
            <a:chOff x="4905602" y="2080040"/>
            <a:chExt cx="3812494" cy="1919778"/>
          </a:xfrm>
        </p:grpSpPr>
        <p:pic>
          <p:nvPicPr>
            <p:cNvPr id="18" name="Picture 17"/>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9"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017337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C77B304-3B8D-4C67-B4E9-EAF6B44B9F78}"/>
              </a:ext>
            </a:extLst>
          </p:cNvPr>
          <p:cNvSpPr/>
          <p:nvPr/>
        </p:nvSpPr>
        <p:spPr>
          <a:xfrm>
            <a:off x="-4895" y="549144"/>
            <a:ext cx="2764631" cy="400110"/>
          </a:xfrm>
          <a:prstGeom prst="rect">
            <a:avLst/>
          </a:prstGeom>
          <a:solidFill>
            <a:schemeClr val="accent2">
              <a:lumMod val="50000"/>
            </a:schemeClr>
          </a:solidFill>
        </p:spPr>
        <p:txBody>
          <a:bodyPr wrap="square">
            <a:spAutoFit/>
          </a:bodyPr>
          <a:lstStyle/>
          <a:p>
            <a:r>
              <a:rPr lang="en-GB" sz="2000" dirty="0">
                <a:solidFill>
                  <a:schemeClr val="bg1"/>
                </a:solidFill>
              </a:rPr>
              <a:t>Before submission</a:t>
            </a:r>
            <a:endParaRPr lang="en-GB" sz="2400" dirty="0">
              <a:solidFill>
                <a:schemeClr val="bg1"/>
              </a:solidFill>
            </a:endParaRPr>
          </a:p>
        </p:txBody>
      </p:sp>
      <p:sp>
        <p:nvSpPr>
          <p:cNvPr id="6" name="Rectangle 5">
            <a:extLst>
              <a:ext uri="{FF2B5EF4-FFF2-40B4-BE49-F238E27FC236}">
                <a16:creationId xmlns:a16="http://schemas.microsoft.com/office/drawing/2014/main" id="{4AC2FD81-2080-4259-9EBE-0581329EE28F}"/>
              </a:ext>
            </a:extLst>
          </p:cNvPr>
          <p:cNvSpPr/>
          <p:nvPr/>
        </p:nvSpPr>
        <p:spPr>
          <a:xfrm>
            <a:off x="2678456" y="2302218"/>
            <a:ext cx="1254446"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n-GB" dirty="0">
                <a:solidFill>
                  <a:srgbClr val="FF0000"/>
                </a:solidFill>
              </a:rPr>
              <a:t>Manuscript</a:t>
            </a:r>
          </a:p>
        </p:txBody>
      </p:sp>
      <p:sp>
        <p:nvSpPr>
          <p:cNvPr id="7" name="Rectangle 6">
            <a:extLst>
              <a:ext uri="{FF2B5EF4-FFF2-40B4-BE49-F238E27FC236}">
                <a16:creationId xmlns:a16="http://schemas.microsoft.com/office/drawing/2014/main" id="{04C0E3EA-B542-46BD-A3AE-D1EFC7C4E376}"/>
              </a:ext>
            </a:extLst>
          </p:cNvPr>
          <p:cNvSpPr/>
          <p:nvPr/>
        </p:nvSpPr>
        <p:spPr>
          <a:xfrm>
            <a:off x="954011" y="2295279"/>
            <a:ext cx="963277"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n-GB" dirty="0">
                <a:solidFill>
                  <a:schemeClr val="accent1"/>
                </a:solidFill>
              </a:rPr>
              <a:t>Abstract</a:t>
            </a:r>
          </a:p>
        </p:txBody>
      </p:sp>
      <p:sp>
        <p:nvSpPr>
          <p:cNvPr id="8" name="Rectangle 7">
            <a:extLst>
              <a:ext uri="{FF2B5EF4-FFF2-40B4-BE49-F238E27FC236}">
                <a16:creationId xmlns:a16="http://schemas.microsoft.com/office/drawing/2014/main" id="{A3202D90-6673-4122-BB4B-75A63A43B64F}"/>
              </a:ext>
            </a:extLst>
          </p:cNvPr>
          <p:cNvSpPr/>
          <p:nvPr/>
        </p:nvSpPr>
        <p:spPr>
          <a:xfrm>
            <a:off x="7168373" y="2302218"/>
            <a:ext cx="1290097"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n-GB" dirty="0">
                <a:solidFill>
                  <a:schemeClr val="accent6">
                    <a:lumMod val="75000"/>
                  </a:schemeClr>
                </a:solidFill>
              </a:rPr>
              <a:t>Cover letter</a:t>
            </a:r>
          </a:p>
        </p:txBody>
      </p:sp>
      <p:sp>
        <p:nvSpPr>
          <p:cNvPr id="9" name="Rectangle 8">
            <a:extLst>
              <a:ext uri="{FF2B5EF4-FFF2-40B4-BE49-F238E27FC236}">
                <a16:creationId xmlns:a16="http://schemas.microsoft.com/office/drawing/2014/main" id="{5E96AF1E-C82A-4E68-BA18-F14E603C58F3}"/>
              </a:ext>
            </a:extLst>
          </p:cNvPr>
          <p:cNvSpPr/>
          <p:nvPr/>
        </p:nvSpPr>
        <p:spPr>
          <a:xfrm>
            <a:off x="4905639" y="2305111"/>
            <a:ext cx="1524648"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n-GB" dirty="0">
                <a:solidFill>
                  <a:schemeClr val="accent2"/>
                </a:solidFill>
              </a:rPr>
              <a:t>list of authors </a:t>
            </a:r>
          </a:p>
        </p:txBody>
      </p:sp>
      <p:sp>
        <p:nvSpPr>
          <p:cNvPr id="10" name="Rectangle 9">
            <a:extLst>
              <a:ext uri="{FF2B5EF4-FFF2-40B4-BE49-F238E27FC236}">
                <a16:creationId xmlns:a16="http://schemas.microsoft.com/office/drawing/2014/main" id="{41DB24F6-FA8D-411D-82A7-20C2D6827BAE}"/>
              </a:ext>
            </a:extLst>
          </p:cNvPr>
          <p:cNvSpPr/>
          <p:nvPr/>
        </p:nvSpPr>
        <p:spPr>
          <a:xfrm>
            <a:off x="9202307" y="2295279"/>
            <a:ext cx="1712841"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n-GB" dirty="0">
                <a:solidFill>
                  <a:srgbClr val="C00000"/>
                </a:solidFill>
              </a:rPr>
              <a:t>list of reviewers </a:t>
            </a:r>
          </a:p>
        </p:txBody>
      </p:sp>
      <p:sp>
        <p:nvSpPr>
          <p:cNvPr id="12" name="Rectangle 11">
            <a:extLst>
              <a:ext uri="{FF2B5EF4-FFF2-40B4-BE49-F238E27FC236}">
                <a16:creationId xmlns:a16="http://schemas.microsoft.com/office/drawing/2014/main" id="{8FF7CA84-E1E8-4BCA-BFA9-F689374C0A23}"/>
              </a:ext>
            </a:extLst>
          </p:cNvPr>
          <p:cNvSpPr/>
          <p:nvPr/>
        </p:nvSpPr>
        <p:spPr>
          <a:xfrm>
            <a:off x="2803546" y="3426107"/>
            <a:ext cx="1024127"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n-GB" dirty="0">
                <a:solidFill>
                  <a:schemeClr val="accent4">
                    <a:lumMod val="75000"/>
                  </a:schemeClr>
                </a:solidFill>
              </a:rPr>
              <a:t>Highlight</a:t>
            </a:r>
          </a:p>
        </p:txBody>
      </p:sp>
      <p:sp>
        <p:nvSpPr>
          <p:cNvPr id="13" name="Rectangle 12">
            <a:extLst>
              <a:ext uri="{FF2B5EF4-FFF2-40B4-BE49-F238E27FC236}">
                <a16:creationId xmlns:a16="http://schemas.microsoft.com/office/drawing/2014/main" id="{FE88C979-DBDD-4C22-9CE5-F15E6D1A6414}"/>
              </a:ext>
            </a:extLst>
          </p:cNvPr>
          <p:cNvSpPr/>
          <p:nvPr/>
        </p:nvSpPr>
        <p:spPr>
          <a:xfrm>
            <a:off x="8409013" y="3429000"/>
            <a:ext cx="2331087"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n-GB" dirty="0">
                <a:solidFill>
                  <a:schemeClr val="accent5">
                    <a:lumMod val="50000"/>
                  </a:schemeClr>
                </a:solidFill>
              </a:rPr>
              <a:t>Authors </a:t>
            </a:r>
            <a:r>
              <a:rPr lang="en-US" altLang="zh-CN" dirty="0">
                <a:solidFill>
                  <a:schemeClr val="accent5">
                    <a:lumMod val="50000"/>
                  </a:schemeClr>
                </a:solidFill>
              </a:rPr>
              <a:t>c</a:t>
            </a:r>
            <a:r>
              <a:rPr lang="en-AU" dirty="0">
                <a:solidFill>
                  <a:schemeClr val="accent5">
                    <a:lumMod val="50000"/>
                  </a:schemeClr>
                </a:solidFill>
              </a:rPr>
              <a:t>contributions</a:t>
            </a:r>
            <a:endParaRPr lang="en-GB" dirty="0">
              <a:solidFill>
                <a:schemeClr val="accent5">
                  <a:lumMod val="50000"/>
                </a:schemeClr>
              </a:solidFill>
            </a:endParaRPr>
          </a:p>
        </p:txBody>
      </p:sp>
      <p:sp>
        <p:nvSpPr>
          <p:cNvPr id="14" name="Rectangle 13">
            <a:extLst>
              <a:ext uri="{FF2B5EF4-FFF2-40B4-BE49-F238E27FC236}">
                <a16:creationId xmlns:a16="http://schemas.microsoft.com/office/drawing/2014/main" id="{C6BBF2F1-DB65-4DF2-B4F2-150F4FC0D69A}"/>
              </a:ext>
            </a:extLst>
          </p:cNvPr>
          <p:cNvSpPr/>
          <p:nvPr/>
        </p:nvSpPr>
        <p:spPr>
          <a:xfrm>
            <a:off x="4018213" y="3426107"/>
            <a:ext cx="1823128"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n-GB" dirty="0">
                <a:solidFill>
                  <a:schemeClr val="accent4">
                    <a:lumMod val="75000"/>
                  </a:schemeClr>
                </a:solidFill>
              </a:rPr>
              <a:t>Acknowledgment</a:t>
            </a:r>
          </a:p>
        </p:txBody>
      </p:sp>
      <p:pic>
        <p:nvPicPr>
          <p:cNvPr id="15" name="Picture 14">
            <a:extLst>
              <a:ext uri="{FF2B5EF4-FFF2-40B4-BE49-F238E27FC236}">
                <a16:creationId xmlns:a16="http://schemas.microsoft.com/office/drawing/2014/main" id="{85E02625-3A4F-4FA9-A054-48BF42C63F47}"/>
              </a:ext>
            </a:extLst>
          </p:cNvPr>
          <p:cNvPicPr>
            <a:picLocks noChangeAspect="1"/>
          </p:cNvPicPr>
          <p:nvPr/>
        </p:nvPicPr>
        <p:blipFill>
          <a:blip r:embed="rId2"/>
          <a:stretch>
            <a:fillRect/>
          </a:stretch>
        </p:blipFill>
        <p:spPr>
          <a:xfrm>
            <a:off x="2883669" y="4186326"/>
            <a:ext cx="2784294" cy="2112860"/>
          </a:xfrm>
          <a:prstGeom prst="rect">
            <a:avLst/>
          </a:prstGeom>
        </p:spPr>
      </p:pic>
      <p:sp>
        <p:nvSpPr>
          <p:cNvPr id="17" name="Rectangle 16">
            <a:extLst>
              <a:ext uri="{FF2B5EF4-FFF2-40B4-BE49-F238E27FC236}">
                <a16:creationId xmlns:a16="http://schemas.microsoft.com/office/drawing/2014/main" id="{AC73DFF3-225D-4DA3-B591-609AE98EB5E9}"/>
              </a:ext>
            </a:extLst>
          </p:cNvPr>
          <p:cNvSpPr/>
          <p:nvPr/>
        </p:nvSpPr>
        <p:spPr>
          <a:xfrm>
            <a:off x="6031882" y="3426107"/>
            <a:ext cx="2162451"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spcAft>
                <a:spcPts val="0"/>
              </a:spcAft>
            </a:pPr>
            <a:r>
              <a:rPr lang="en-US" dirty="0">
                <a:solidFill>
                  <a:srgbClr val="000000"/>
                </a:solidFill>
                <a:latin typeface="AdvTT6071803a.B"/>
                <a:ea typeface="SimSun" panose="02010600030101010101" pitchFamily="2" charset="-122"/>
                <a:cs typeface="Arial" panose="020B0604020202020204" pitchFamily="34" charset="0"/>
              </a:rPr>
              <a:t>Funding information</a:t>
            </a:r>
            <a:r>
              <a:rPr lang="en-US" dirty="0">
                <a:solidFill>
                  <a:srgbClr val="000000"/>
                </a:solidFill>
                <a:latin typeface="DengXian" panose="02010600030101010101" pitchFamily="2" charset="-122"/>
                <a:ea typeface="SimSun" panose="02010600030101010101" pitchFamily="2" charset="-122"/>
                <a:cs typeface="Arial" panose="020B0604020202020204" pitchFamily="34" charset="0"/>
              </a:rPr>
              <a:t> </a:t>
            </a:r>
            <a:endParaRPr lang="en-GB" sz="1200" dirty="0">
              <a:effectLst/>
              <a:latin typeface="SimSun" panose="02010600030101010101" pitchFamily="2" charset="-122"/>
              <a:ea typeface="SimSun" panose="02010600030101010101" pitchFamily="2" charset="-122"/>
              <a:cs typeface="SimSun" panose="02010600030101010101" pitchFamily="2" charset="-122"/>
            </a:endParaRPr>
          </a:p>
        </p:txBody>
      </p:sp>
      <p:sp>
        <p:nvSpPr>
          <p:cNvPr id="24" name="Rectangle 23">
            <a:extLst>
              <a:ext uri="{FF2B5EF4-FFF2-40B4-BE49-F238E27FC236}">
                <a16:creationId xmlns:a16="http://schemas.microsoft.com/office/drawing/2014/main" id="{4B8246C6-7DBD-4778-9AA3-8678B375FE2C}"/>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2" name="Rectangle 1">
            <a:extLst>
              <a:ext uri="{FF2B5EF4-FFF2-40B4-BE49-F238E27FC236}">
                <a16:creationId xmlns:a16="http://schemas.microsoft.com/office/drawing/2014/main" id="{DA784D4D-12C4-40E2-8441-2EEB7ECA209A}"/>
              </a:ext>
            </a:extLst>
          </p:cNvPr>
          <p:cNvSpPr/>
          <p:nvPr/>
        </p:nvSpPr>
        <p:spPr>
          <a:xfrm>
            <a:off x="2842908" y="543321"/>
            <a:ext cx="3088640" cy="397602"/>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GB" dirty="0"/>
              <a:t>You have to prepare </a:t>
            </a:r>
          </a:p>
        </p:txBody>
      </p:sp>
      <p:sp>
        <p:nvSpPr>
          <p:cNvPr id="11" name="Rectangle 10">
            <a:extLst>
              <a:ext uri="{FF2B5EF4-FFF2-40B4-BE49-F238E27FC236}">
                <a16:creationId xmlns:a16="http://schemas.microsoft.com/office/drawing/2014/main" id="{21DFBFE2-ABC7-47F4-B87F-8844DC6685BF}"/>
              </a:ext>
            </a:extLst>
          </p:cNvPr>
          <p:cNvSpPr/>
          <p:nvPr/>
        </p:nvSpPr>
        <p:spPr>
          <a:xfrm>
            <a:off x="304281" y="3426107"/>
            <a:ext cx="2262735"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n-GB" dirty="0">
                <a:solidFill>
                  <a:schemeClr val="tx2">
                    <a:lumMod val="60000"/>
                    <a:lumOff val="40000"/>
                  </a:schemeClr>
                </a:solidFill>
              </a:rPr>
              <a:t>declaration of Interest</a:t>
            </a:r>
          </a:p>
        </p:txBody>
      </p:sp>
      <p:grpSp>
        <p:nvGrpSpPr>
          <p:cNvPr id="25" name="Group 24">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2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2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2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2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30" name="Rectangle 29">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31" name="Group 30"/>
          <p:cNvGrpSpPr/>
          <p:nvPr/>
        </p:nvGrpSpPr>
        <p:grpSpPr>
          <a:xfrm>
            <a:off x="9916885" y="-32658"/>
            <a:ext cx="2275113" cy="1119557"/>
            <a:chOff x="4905602" y="2080040"/>
            <a:chExt cx="3812494" cy="1919778"/>
          </a:xfrm>
        </p:grpSpPr>
        <p:pic>
          <p:nvPicPr>
            <p:cNvPr id="32" name="Picture 31"/>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33"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006060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4CCB9D-572E-4608-9B9D-76996EB2296B}"/>
              </a:ext>
            </a:extLst>
          </p:cNvPr>
          <p:cNvPicPr>
            <a:picLocks noChangeAspect="1"/>
          </p:cNvPicPr>
          <p:nvPr/>
        </p:nvPicPr>
        <p:blipFill rotWithShape="1">
          <a:blip r:embed="rId2"/>
          <a:srcRect t="6739" b="5663"/>
          <a:stretch/>
        </p:blipFill>
        <p:spPr>
          <a:xfrm>
            <a:off x="678426" y="1238610"/>
            <a:ext cx="11149781" cy="5466989"/>
          </a:xfrm>
          <a:prstGeom prst="rect">
            <a:avLst/>
          </a:prstGeom>
        </p:spPr>
      </p:pic>
      <p:sp>
        <p:nvSpPr>
          <p:cNvPr id="7" name="Rectangle 6">
            <a:extLst>
              <a:ext uri="{FF2B5EF4-FFF2-40B4-BE49-F238E27FC236}">
                <a16:creationId xmlns:a16="http://schemas.microsoft.com/office/drawing/2014/main" id="{6F7FA452-71A6-4C2E-A876-8B3076909425}"/>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14" name="Rectangle 13">
            <a:extLst>
              <a:ext uri="{FF2B5EF4-FFF2-40B4-BE49-F238E27FC236}">
                <a16:creationId xmlns:a16="http://schemas.microsoft.com/office/drawing/2014/main" id="{D7749F97-B6C3-4F89-A0D9-F1CD8A7E28AB}"/>
              </a:ext>
            </a:extLst>
          </p:cNvPr>
          <p:cNvSpPr/>
          <p:nvPr/>
        </p:nvSpPr>
        <p:spPr>
          <a:xfrm>
            <a:off x="490302" y="3264225"/>
            <a:ext cx="3441956" cy="64008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29AA8BE-F4DA-4477-9C31-66107CA998E3}"/>
              </a:ext>
            </a:extLst>
          </p:cNvPr>
          <p:cNvSpPr/>
          <p:nvPr/>
        </p:nvSpPr>
        <p:spPr>
          <a:xfrm>
            <a:off x="-4895" y="549144"/>
            <a:ext cx="2764631" cy="400110"/>
          </a:xfrm>
          <a:prstGeom prst="rect">
            <a:avLst/>
          </a:prstGeom>
          <a:solidFill>
            <a:srgbClr val="0070C0"/>
          </a:solidFill>
        </p:spPr>
        <p:txBody>
          <a:bodyPr wrap="square">
            <a:spAutoFit/>
          </a:bodyPr>
          <a:lstStyle/>
          <a:p>
            <a:r>
              <a:rPr lang="en-GB" sz="2000" dirty="0">
                <a:solidFill>
                  <a:schemeClr val="bg1"/>
                </a:solidFill>
              </a:rPr>
              <a:t>Before submission</a:t>
            </a:r>
            <a:endParaRPr lang="en-GB" sz="2400" dirty="0">
              <a:solidFill>
                <a:schemeClr val="bg1"/>
              </a:solidFill>
            </a:endParaRPr>
          </a:p>
        </p:txBody>
      </p:sp>
      <p:sp>
        <p:nvSpPr>
          <p:cNvPr id="2" name="Rectangle 1">
            <a:extLst>
              <a:ext uri="{FF2B5EF4-FFF2-40B4-BE49-F238E27FC236}">
                <a16:creationId xmlns:a16="http://schemas.microsoft.com/office/drawing/2014/main" id="{A3025DC5-3811-4EEF-A6E7-831572BF9ADE}"/>
              </a:ext>
            </a:extLst>
          </p:cNvPr>
          <p:cNvSpPr/>
          <p:nvPr/>
        </p:nvSpPr>
        <p:spPr>
          <a:xfrm>
            <a:off x="3035555" y="549144"/>
            <a:ext cx="2821991" cy="369332"/>
          </a:xfrm>
          <a:prstGeom prst="rect">
            <a:avLst/>
          </a:prstGeom>
        </p:spPr>
        <p:txBody>
          <a:bodyPr wrap="none">
            <a:spAutoFit/>
          </a:bodyPr>
          <a:lstStyle/>
          <a:p>
            <a:r>
              <a:rPr lang="en-GB" dirty="0">
                <a:solidFill>
                  <a:srgbClr val="FF0000"/>
                </a:solidFill>
              </a:rPr>
              <a:t>For Manuscript  preparation</a:t>
            </a:r>
            <a:endParaRPr lang="en-GB" dirty="0"/>
          </a:p>
        </p:txBody>
      </p:sp>
      <p:grpSp>
        <p:nvGrpSpPr>
          <p:cNvPr id="16" name="Group 15">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7"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8"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9"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20"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21" name="Rectangle 20">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22" name="Group 21"/>
          <p:cNvGrpSpPr/>
          <p:nvPr/>
        </p:nvGrpSpPr>
        <p:grpSpPr>
          <a:xfrm>
            <a:off x="9916885" y="-32658"/>
            <a:ext cx="2275113" cy="1119557"/>
            <a:chOff x="4905602" y="2080040"/>
            <a:chExt cx="3812494" cy="1919778"/>
          </a:xfrm>
        </p:grpSpPr>
        <p:pic>
          <p:nvPicPr>
            <p:cNvPr id="23" name="Picture 22"/>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4"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987161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D5CF31-6279-4ADC-BDF6-777BDF1392DA}"/>
              </a:ext>
            </a:extLst>
          </p:cNvPr>
          <p:cNvPicPr>
            <a:picLocks noChangeAspect="1"/>
          </p:cNvPicPr>
          <p:nvPr/>
        </p:nvPicPr>
        <p:blipFill rotWithShape="1">
          <a:blip r:embed="rId2"/>
          <a:srcRect t="4014" b="5950"/>
          <a:stretch/>
        </p:blipFill>
        <p:spPr>
          <a:xfrm>
            <a:off x="0" y="275302"/>
            <a:ext cx="12192000" cy="6174659"/>
          </a:xfrm>
          <a:prstGeom prst="rect">
            <a:avLst/>
          </a:prstGeom>
        </p:spPr>
      </p:pic>
      <p:sp>
        <p:nvSpPr>
          <p:cNvPr id="11" name="Rectangle 10">
            <a:extLst>
              <a:ext uri="{FF2B5EF4-FFF2-40B4-BE49-F238E27FC236}">
                <a16:creationId xmlns:a16="http://schemas.microsoft.com/office/drawing/2014/main" id="{35ADBBB6-B067-4C38-9113-1EDC6EF7DEB1}"/>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12" name="Rectangle 11">
            <a:extLst>
              <a:ext uri="{FF2B5EF4-FFF2-40B4-BE49-F238E27FC236}">
                <a16:creationId xmlns:a16="http://schemas.microsoft.com/office/drawing/2014/main" id="{74977D0C-C1AB-46C1-95D9-FD2F435269BE}"/>
              </a:ext>
            </a:extLst>
          </p:cNvPr>
          <p:cNvSpPr/>
          <p:nvPr/>
        </p:nvSpPr>
        <p:spPr>
          <a:xfrm>
            <a:off x="-4895" y="549144"/>
            <a:ext cx="2764631" cy="400110"/>
          </a:xfrm>
          <a:prstGeom prst="rect">
            <a:avLst/>
          </a:prstGeom>
          <a:solidFill>
            <a:srgbClr val="0070C0"/>
          </a:solidFill>
        </p:spPr>
        <p:txBody>
          <a:bodyPr wrap="square">
            <a:spAutoFit/>
          </a:bodyPr>
          <a:lstStyle/>
          <a:p>
            <a:r>
              <a:rPr lang="en-GB" sz="2000" dirty="0">
                <a:solidFill>
                  <a:schemeClr val="bg1"/>
                </a:solidFill>
              </a:rPr>
              <a:t>Before submission</a:t>
            </a:r>
            <a:endParaRPr lang="en-GB" sz="2400" dirty="0">
              <a:solidFill>
                <a:schemeClr val="bg1"/>
              </a:solidFill>
            </a:endParaRPr>
          </a:p>
        </p:txBody>
      </p:sp>
      <p:sp>
        <p:nvSpPr>
          <p:cNvPr id="2" name="Rectangle 1">
            <a:extLst>
              <a:ext uri="{FF2B5EF4-FFF2-40B4-BE49-F238E27FC236}">
                <a16:creationId xmlns:a16="http://schemas.microsoft.com/office/drawing/2014/main" id="{AAB7DB3D-2A34-4A89-B231-9F9370A35E7C}"/>
              </a:ext>
            </a:extLst>
          </p:cNvPr>
          <p:cNvSpPr/>
          <p:nvPr/>
        </p:nvSpPr>
        <p:spPr>
          <a:xfrm>
            <a:off x="7691120" y="5222240"/>
            <a:ext cx="3271520" cy="213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78674CB6-3836-43C6-B4ED-782BDD8B21DA}"/>
              </a:ext>
            </a:extLst>
          </p:cNvPr>
          <p:cNvCxnSpPr/>
          <p:nvPr/>
        </p:nvCxnSpPr>
        <p:spPr>
          <a:xfrm>
            <a:off x="9011920" y="3891280"/>
            <a:ext cx="245872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5" name="Straight Connector 14">
            <a:extLst>
              <a:ext uri="{FF2B5EF4-FFF2-40B4-BE49-F238E27FC236}">
                <a16:creationId xmlns:a16="http://schemas.microsoft.com/office/drawing/2014/main" id="{5B6CDB2F-1FB5-4AA8-BA91-83FC6CFCC4F2}"/>
              </a:ext>
            </a:extLst>
          </p:cNvPr>
          <p:cNvCxnSpPr>
            <a:cxnSpLocks/>
          </p:cNvCxnSpPr>
          <p:nvPr/>
        </p:nvCxnSpPr>
        <p:spPr>
          <a:xfrm>
            <a:off x="5730240" y="4043680"/>
            <a:ext cx="196088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7" name="Straight Connector 16">
            <a:extLst>
              <a:ext uri="{FF2B5EF4-FFF2-40B4-BE49-F238E27FC236}">
                <a16:creationId xmlns:a16="http://schemas.microsoft.com/office/drawing/2014/main" id="{9F9D9CF1-9B55-4D19-829C-69E25FA719E7}"/>
              </a:ext>
            </a:extLst>
          </p:cNvPr>
          <p:cNvCxnSpPr>
            <a:cxnSpLocks/>
          </p:cNvCxnSpPr>
          <p:nvPr/>
        </p:nvCxnSpPr>
        <p:spPr>
          <a:xfrm>
            <a:off x="8031480" y="4053840"/>
            <a:ext cx="3296920" cy="10160"/>
          </a:xfrm>
          <a:prstGeom prst="line">
            <a:avLst/>
          </a:prstGeom>
        </p:spPr>
        <p:style>
          <a:lnRef idx="3">
            <a:schemeClr val="accent1"/>
          </a:lnRef>
          <a:fillRef idx="0">
            <a:schemeClr val="accent1"/>
          </a:fillRef>
          <a:effectRef idx="2">
            <a:schemeClr val="accent1"/>
          </a:effectRef>
          <a:fontRef idx="minor">
            <a:schemeClr val="tx1"/>
          </a:fontRef>
        </p:style>
      </p:cxnSp>
      <p:cxnSp>
        <p:nvCxnSpPr>
          <p:cNvPr id="19" name="Straight Connector 18">
            <a:extLst>
              <a:ext uri="{FF2B5EF4-FFF2-40B4-BE49-F238E27FC236}">
                <a16:creationId xmlns:a16="http://schemas.microsoft.com/office/drawing/2014/main" id="{F7B10DBB-C8C8-490C-92C1-BB7090C574DE}"/>
              </a:ext>
            </a:extLst>
          </p:cNvPr>
          <p:cNvCxnSpPr>
            <a:cxnSpLocks/>
          </p:cNvCxnSpPr>
          <p:nvPr/>
        </p:nvCxnSpPr>
        <p:spPr>
          <a:xfrm>
            <a:off x="5773704" y="4241450"/>
            <a:ext cx="2963896" cy="0"/>
          </a:xfrm>
          <a:prstGeom prst="line">
            <a:avLst/>
          </a:prstGeom>
        </p:spPr>
        <p:style>
          <a:lnRef idx="3">
            <a:schemeClr val="accent1"/>
          </a:lnRef>
          <a:fillRef idx="0">
            <a:schemeClr val="accent1"/>
          </a:fillRef>
          <a:effectRef idx="2">
            <a:schemeClr val="accent1"/>
          </a:effectRef>
          <a:fontRef idx="minor">
            <a:schemeClr val="tx1"/>
          </a:fontRef>
        </p:style>
      </p:cxnSp>
      <p:grpSp>
        <p:nvGrpSpPr>
          <p:cNvPr id="16" name="Group 15">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8"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20"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21"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22"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23" name="Rectangle 22">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24" name="Group 23"/>
          <p:cNvGrpSpPr/>
          <p:nvPr/>
        </p:nvGrpSpPr>
        <p:grpSpPr>
          <a:xfrm>
            <a:off x="9916885" y="-32658"/>
            <a:ext cx="2275113" cy="1119557"/>
            <a:chOff x="4905602" y="2080040"/>
            <a:chExt cx="3812494" cy="1919778"/>
          </a:xfrm>
        </p:grpSpPr>
        <p:pic>
          <p:nvPicPr>
            <p:cNvPr id="25" name="Picture 24"/>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6"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197162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3519FD-E68B-4638-B769-E402C5FB318A}"/>
              </a:ext>
            </a:extLst>
          </p:cNvPr>
          <p:cNvPicPr>
            <a:picLocks noChangeAspect="1"/>
          </p:cNvPicPr>
          <p:nvPr/>
        </p:nvPicPr>
        <p:blipFill rotWithShape="1">
          <a:blip r:embed="rId2"/>
          <a:srcRect t="5162" b="19140"/>
          <a:stretch/>
        </p:blipFill>
        <p:spPr>
          <a:xfrm>
            <a:off x="0" y="353961"/>
            <a:ext cx="12192000" cy="5191433"/>
          </a:xfrm>
          <a:prstGeom prst="rect">
            <a:avLst/>
          </a:prstGeom>
        </p:spPr>
      </p:pic>
      <p:sp>
        <p:nvSpPr>
          <p:cNvPr id="11" name="Rectangle 10">
            <a:extLst>
              <a:ext uri="{FF2B5EF4-FFF2-40B4-BE49-F238E27FC236}">
                <a16:creationId xmlns:a16="http://schemas.microsoft.com/office/drawing/2014/main" id="{67305D85-B639-4572-881B-BB20E0E8BF44}"/>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12" name="Rectangle 11">
            <a:extLst>
              <a:ext uri="{FF2B5EF4-FFF2-40B4-BE49-F238E27FC236}">
                <a16:creationId xmlns:a16="http://schemas.microsoft.com/office/drawing/2014/main" id="{FEBFE649-C0C3-4ABC-B22B-AA06FEB88599}"/>
              </a:ext>
            </a:extLst>
          </p:cNvPr>
          <p:cNvSpPr/>
          <p:nvPr/>
        </p:nvSpPr>
        <p:spPr>
          <a:xfrm>
            <a:off x="-4895" y="549144"/>
            <a:ext cx="2764631" cy="400110"/>
          </a:xfrm>
          <a:prstGeom prst="rect">
            <a:avLst/>
          </a:prstGeom>
          <a:solidFill>
            <a:srgbClr val="0070C0"/>
          </a:solidFill>
        </p:spPr>
        <p:txBody>
          <a:bodyPr wrap="square">
            <a:spAutoFit/>
          </a:bodyPr>
          <a:lstStyle/>
          <a:p>
            <a:r>
              <a:rPr lang="en-GB" sz="2000" dirty="0">
                <a:solidFill>
                  <a:schemeClr val="bg1"/>
                </a:solidFill>
              </a:rPr>
              <a:t>Before submission</a:t>
            </a:r>
            <a:endParaRPr lang="en-GB" sz="2400" dirty="0">
              <a:solidFill>
                <a:schemeClr val="bg1"/>
              </a:solidFill>
            </a:endParaRPr>
          </a:p>
        </p:txBody>
      </p:sp>
      <p:sp>
        <p:nvSpPr>
          <p:cNvPr id="13" name="Rectangle 12">
            <a:extLst>
              <a:ext uri="{FF2B5EF4-FFF2-40B4-BE49-F238E27FC236}">
                <a16:creationId xmlns:a16="http://schemas.microsoft.com/office/drawing/2014/main" id="{62C0D484-8295-4F90-A06D-D2993321AF0B}"/>
              </a:ext>
            </a:extLst>
          </p:cNvPr>
          <p:cNvSpPr/>
          <p:nvPr/>
        </p:nvSpPr>
        <p:spPr>
          <a:xfrm>
            <a:off x="5852161" y="2509520"/>
            <a:ext cx="1889759" cy="2438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F477CA6-6ECD-4862-9FD0-9C5A0D4D376A}"/>
              </a:ext>
            </a:extLst>
          </p:cNvPr>
          <p:cNvSpPr/>
          <p:nvPr/>
        </p:nvSpPr>
        <p:spPr>
          <a:xfrm>
            <a:off x="3129280" y="2972055"/>
            <a:ext cx="6939961" cy="2438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20" name="Rectangle 19">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21" name="Group 20"/>
          <p:cNvGrpSpPr/>
          <p:nvPr/>
        </p:nvGrpSpPr>
        <p:grpSpPr>
          <a:xfrm>
            <a:off x="9916885" y="-32658"/>
            <a:ext cx="2275113" cy="1119557"/>
            <a:chOff x="4905602" y="2080040"/>
            <a:chExt cx="3812494" cy="1919778"/>
          </a:xfrm>
        </p:grpSpPr>
        <p:pic>
          <p:nvPicPr>
            <p:cNvPr id="22" name="Picture 21"/>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3"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618936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EDEE44-A724-4742-817A-064C5231DDA7}"/>
              </a:ext>
            </a:extLst>
          </p:cNvPr>
          <p:cNvPicPr>
            <a:picLocks noChangeAspect="1"/>
          </p:cNvPicPr>
          <p:nvPr/>
        </p:nvPicPr>
        <p:blipFill rotWithShape="1">
          <a:blip r:embed="rId2"/>
          <a:srcRect t="5591" b="8530"/>
          <a:stretch/>
        </p:blipFill>
        <p:spPr>
          <a:xfrm>
            <a:off x="0" y="359908"/>
            <a:ext cx="12192000" cy="5889523"/>
          </a:xfrm>
          <a:prstGeom prst="rect">
            <a:avLst/>
          </a:prstGeom>
        </p:spPr>
      </p:pic>
      <p:sp>
        <p:nvSpPr>
          <p:cNvPr id="11" name="Rectangle 10">
            <a:extLst>
              <a:ext uri="{FF2B5EF4-FFF2-40B4-BE49-F238E27FC236}">
                <a16:creationId xmlns:a16="http://schemas.microsoft.com/office/drawing/2014/main" id="{653C1A7B-88BF-4E48-ACA9-7B2CF55D7E9F}"/>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12" name="Rectangle 11">
            <a:extLst>
              <a:ext uri="{FF2B5EF4-FFF2-40B4-BE49-F238E27FC236}">
                <a16:creationId xmlns:a16="http://schemas.microsoft.com/office/drawing/2014/main" id="{651687B6-FC38-4F0B-9F3A-3C7FFEF4B4D1}"/>
              </a:ext>
            </a:extLst>
          </p:cNvPr>
          <p:cNvSpPr/>
          <p:nvPr/>
        </p:nvSpPr>
        <p:spPr>
          <a:xfrm>
            <a:off x="4143917" y="2133600"/>
            <a:ext cx="519523" cy="203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5BAF9ADD-B165-4B0B-9CFC-18916CB1BFC8}"/>
              </a:ext>
            </a:extLst>
          </p:cNvPr>
          <p:cNvSpPr/>
          <p:nvPr/>
        </p:nvSpPr>
        <p:spPr>
          <a:xfrm>
            <a:off x="4042317" y="3232632"/>
            <a:ext cx="1108803" cy="2827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1ABC061-D79C-41E2-BF9A-1F3A61B677F8}"/>
              </a:ext>
            </a:extLst>
          </p:cNvPr>
          <p:cNvSpPr/>
          <p:nvPr/>
        </p:nvSpPr>
        <p:spPr>
          <a:xfrm>
            <a:off x="3646077" y="4411192"/>
            <a:ext cx="1108803" cy="2827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7B8449D4-2EDC-4F55-B619-7AD5DB39F497}"/>
              </a:ext>
            </a:extLst>
          </p:cNvPr>
          <p:cNvSpPr/>
          <p:nvPr/>
        </p:nvSpPr>
        <p:spPr>
          <a:xfrm>
            <a:off x="7151277" y="5579592"/>
            <a:ext cx="3364323" cy="3335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Group 15">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7"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8"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9"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20"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21" name="Rectangle 20">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22" name="Group 21"/>
          <p:cNvGrpSpPr/>
          <p:nvPr/>
        </p:nvGrpSpPr>
        <p:grpSpPr>
          <a:xfrm>
            <a:off x="9916885" y="-32658"/>
            <a:ext cx="2275113" cy="1119557"/>
            <a:chOff x="4905602" y="2080040"/>
            <a:chExt cx="3812494" cy="1919778"/>
          </a:xfrm>
        </p:grpSpPr>
        <p:pic>
          <p:nvPicPr>
            <p:cNvPr id="23" name="Picture 22"/>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4"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524386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C53273-FF99-4FE9-BA72-1A0833CCBF66}"/>
              </a:ext>
            </a:extLst>
          </p:cNvPr>
          <p:cNvPicPr>
            <a:picLocks noChangeAspect="1"/>
          </p:cNvPicPr>
          <p:nvPr/>
        </p:nvPicPr>
        <p:blipFill rotWithShape="1">
          <a:blip r:embed="rId2"/>
          <a:srcRect t="6165" b="6523"/>
          <a:stretch/>
        </p:blipFill>
        <p:spPr>
          <a:xfrm>
            <a:off x="0" y="422787"/>
            <a:ext cx="12192000" cy="5987846"/>
          </a:xfrm>
          <a:prstGeom prst="rect">
            <a:avLst/>
          </a:prstGeom>
        </p:spPr>
      </p:pic>
      <p:sp>
        <p:nvSpPr>
          <p:cNvPr id="11" name="Rectangle 10">
            <a:extLst>
              <a:ext uri="{FF2B5EF4-FFF2-40B4-BE49-F238E27FC236}">
                <a16:creationId xmlns:a16="http://schemas.microsoft.com/office/drawing/2014/main" id="{5C8339DD-2E5E-451A-98E0-AE62902FEDBC}"/>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12" name="Rectangle 11">
            <a:extLst>
              <a:ext uri="{FF2B5EF4-FFF2-40B4-BE49-F238E27FC236}">
                <a16:creationId xmlns:a16="http://schemas.microsoft.com/office/drawing/2014/main" id="{5360FB32-238D-4F65-8542-A551360794C5}"/>
              </a:ext>
            </a:extLst>
          </p:cNvPr>
          <p:cNvSpPr/>
          <p:nvPr/>
        </p:nvSpPr>
        <p:spPr>
          <a:xfrm>
            <a:off x="-4895" y="549144"/>
            <a:ext cx="2764631" cy="400110"/>
          </a:xfrm>
          <a:prstGeom prst="rect">
            <a:avLst/>
          </a:prstGeom>
          <a:solidFill>
            <a:srgbClr val="0070C0"/>
          </a:solidFill>
        </p:spPr>
        <p:txBody>
          <a:bodyPr wrap="square">
            <a:spAutoFit/>
          </a:bodyPr>
          <a:lstStyle/>
          <a:p>
            <a:r>
              <a:rPr lang="en-GB" sz="2000" dirty="0">
                <a:solidFill>
                  <a:schemeClr val="bg1"/>
                </a:solidFill>
              </a:rPr>
              <a:t>Before submission</a:t>
            </a:r>
            <a:endParaRPr lang="en-GB" sz="2400" dirty="0">
              <a:solidFill>
                <a:schemeClr val="bg1"/>
              </a:solidFill>
            </a:endParaRPr>
          </a:p>
        </p:txBody>
      </p:sp>
      <p:sp>
        <p:nvSpPr>
          <p:cNvPr id="13" name="Rectangle 12">
            <a:extLst>
              <a:ext uri="{FF2B5EF4-FFF2-40B4-BE49-F238E27FC236}">
                <a16:creationId xmlns:a16="http://schemas.microsoft.com/office/drawing/2014/main" id="{0DE421DC-252A-4039-B92D-1DBCF53A8112}"/>
              </a:ext>
            </a:extLst>
          </p:cNvPr>
          <p:cNvSpPr/>
          <p:nvPr/>
        </p:nvSpPr>
        <p:spPr>
          <a:xfrm>
            <a:off x="8028989" y="3146273"/>
            <a:ext cx="3035251" cy="3690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20DC5DA9-E595-4AF7-9A28-A9AF51A75272}"/>
              </a:ext>
            </a:extLst>
          </p:cNvPr>
          <p:cNvSpPr/>
          <p:nvPr/>
        </p:nvSpPr>
        <p:spPr>
          <a:xfrm>
            <a:off x="3245815" y="5147793"/>
            <a:ext cx="3035251" cy="3690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20" name="Rectangle 19">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21" name="Group 20"/>
          <p:cNvGrpSpPr/>
          <p:nvPr/>
        </p:nvGrpSpPr>
        <p:grpSpPr>
          <a:xfrm>
            <a:off x="9916885" y="-32658"/>
            <a:ext cx="2275113" cy="1119557"/>
            <a:chOff x="4905602" y="2080040"/>
            <a:chExt cx="3812494" cy="1919778"/>
          </a:xfrm>
        </p:grpSpPr>
        <p:pic>
          <p:nvPicPr>
            <p:cNvPr id="22" name="Picture 21"/>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3"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26137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B69F94-55A3-40DD-AEF1-1C2F744FBBA9}"/>
              </a:ext>
            </a:extLst>
          </p:cNvPr>
          <p:cNvPicPr>
            <a:picLocks noChangeAspect="1"/>
          </p:cNvPicPr>
          <p:nvPr/>
        </p:nvPicPr>
        <p:blipFill>
          <a:blip r:embed="rId2"/>
          <a:stretch>
            <a:fillRect/>
          </a:stretch>
        </p:blipFill>
        <p:spPr>
          <a:xfrm>
            <a:off x="261937" y="1138237"/>
            <a:ext cx="11668125" cy="4581525"/>
          </a:xfrm>
          <a:prstGeom prst="rect">
            <a:avLst/>
          </a:prstGeom>
        </p:spPr>
      </p:pic>
      <p:sp>
        <p:nvSpPr>
          <p:cNvPr id="11" name="Rectangle 10">
            <a:extLst>
              <a:ext uri="{FF2B5EF4-FFF2-40B4-BE49-F238E27FC236}">
                <a16:creationId xmlns:a16="http://schemas.microsoft.com/office/drawing/2014/main" id="{78B6CA46-3C70-4A22-AD4D-6F645AED163C}"/>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12" name="Rectangle 11">
            <a:extLst>
              <a:ext uri="{FF2B5EF4-FFF2-40B4-BE49-F238E27FC236}">
                <a16:creationId xmlns:a16="http://schemas.microsoft.com/office/drawing/2014/main" id="{7B10948B-2342-4EE3-8B0D-BA1CEA02A924}"/>
              </a:ext>
            </a:extLst>
          </p:cNvPr>
          <p:cNvSpPr/>
          <p:nvPr/>
        </p:nvSpPr>
        <p:spPr>
          <a:xfrm>
            <a:off x="-4895" y="549144"/>
            <a:ext cx="2764631" cy="400110"/>
          </a:xfrm>
          <a:prstGeom prst="rect">
            <a:avLst/>
          </a:prstGeom>
          <a:solidFill>
            <a:schemeClr val="accent2">
              <a:lumMod val="50000"/>
            </a:schemeClr>
          </a:solidFill>
        </p:spPr>
        <p:txBody>
          <a:bodyPr wrap="square">
            <a:spAutoFit/>
          </a:bodyPr>
          <a:lstStyle/>
          <a:p>
            <a:r>
              <a:rPr lang="en-GB" sz="2000" dirty="0">
                <a:solidFill>
                  <a:schemeClr val="bg1"/>
                </a:solidFill>
              </a:rPr>
              <a:t>Before submission</a:t>
            </a:r>
            <a:endParaRPr lang="en-GB" sz="2400" dirty="0">
              <a:solidFill>
                <a:schemeClr val="bg1"/>
              </a:solidFill>
            </a:endParaRPr>
          </a:p>
        </p:txBody>
      </p:sp>
      <p:grpSp>
        <p:nvGrpSpPr>
          <p:cNvPr id="13" name="Group 12">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4"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5"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6"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7"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8" name="Rectangle 17">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19" name="Group 18"/>
          <p:cNvGrpSpPr/>
          <p:nvPr/>
        </p:nvGrpSpPr>
        <p:grpSpPr>
          <a:xfrm>
            <a:off x="9916885" y="-32658"/>
            <a:ext cx="2275113" cy="1119557"/>
            <a:chOff x="4905602" y="2080040"/>
            <a:chExt cx="3812494" cy="1919778"/>
          </a:xfrm>
        </p:grpSpPr>
        <p:pic>
          <p:nvPicPr>
            <p:cNvPr id="20" name="Picture 19"/>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1"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304551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Key information for cover letter">
            <a:extLst>
              <a:ext uri="{FF2B5EF4-FFF2-40B4-BE49-F238E27FC236}">
                <a16:creationId xmlns:a16="http://schemas.microsoft.com/office/drawing/2014/main" id="{1644722B-8EED-4357-AEC7-1539F76A18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112"/>
          <a:stretch/>
        </p:blipFill>
        <p:spPr bwMode="auto">
          <a:xfrm>
            <a:off x="2759736" y="461977"/>
            <a:ext cx="6383616" cy="575184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EBC4135C-0948-4ECD-8DE9-6B84C75450F3}"/>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12" name="Rectangle 11">
            <a:extLst>
              <a:ext uri="{FF2B5EF4-FFF2-40B4-BE49-F238E27FC236}">
                <a16:creationId xmlns:a16="http://schemas.microsoft.com/office/drawing/2014/main" id="{4670DA9A-31AB-445A-90EF-0DB284FA66D9}"/>
              </a:ext>
            </a:extLst>
          </p:cNvPr>
          <p:cNvSpPr/>
          <p:nvPr/>
        </p:nvSpPr>
        <p:spPr>
          <a:xfrm>
            <a:off x="-4895" y="549144"/>
            <a:ext cx="2764631" cy="400110"/>
          </a:xfrm>
          <a:prstGeom prst="rect">
            <a:avLst/>
          </a:prstGeom>
          <a:solidFill>
            <a:schemeClr val="accent2">
              <a:lumMod val="50000"/>
            </a:schemeClr>
          </a:solidFill>
        </p:spPr>
        <p:txBody>
          <a:bodyPr wrap="square">
            <a:spAutoFit/>
          </a:bodyPr>
          <a:lstStyle/>
          <a:p>
            <a:r>
              <a:rPr lang="en-GB" sz="2000" dirty="0">
                <a:solidFill>
                  <a:schemeClr val="bg1"/>
                </a:solidFill>
              </a:rPr>
              <a:t>Before submission</a:t>
            </a:r>
            <a:endParaRPr lang="en-GB" sz="2400" dirty="0">
              <a:solidFill>
                <a:schemeClr val="bg1"/>
              </a:solidFill>
            </a:endParaRPr>
          </a:p>
        </p:txBody>
      </p:sp>
      <p:grpSp>
        <p:nvGrpSpPr>
          <p:cNvPr id="13" name="Group 12">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4"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5"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6"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7"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8" name="Rectangle 17">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19" name="Group 18"/>
          <p:cNvGrpSpPr/>
          <p:nvPr/>
        </p:nvGrpSpPr>
        <p:grpSpPr>
          <a:xfrm>
            <a:off x="9916885" y="-32658"/>
            <a:ext cx="2275113" cy="1119557"/>
            <a:chOff x="4905602" y="2080040"/>
            <a:chExt cx="3812494" cy="1919778"/>
          </a:xfrm>
        </p:grpSpPr>
        <p:pic>
          <p:nvPicPr>
            <p:cNvPr id="20" name="Picture 19"/>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1"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392606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969B5A-50B8-4463-84F0-6E50AFADBCEE}"/>
              </a:ext>
            </a:extLst>
          </p:cNvPr>
          <p:cNvPicPr>
            <a:picLocks noChangeAspect="1"/>
          </p:cNvPicPr>
          <p:nvPr/>
        </p:nvPicPr>
        <p:blipFill>
          <a:blip r:embed="rId2"/>
          <a:stretch>
            <a:fillRect/>
          </a:stretch>
        </p:blipFill>
        <p:spPr>
          <a:xfrm>
            <a:off x="2043270" y="849106"/>
            <a:ext cx="6948329" cy="2121012"/>
          </a:xfrm>
          <a:prstGeom prst="rect">
            <a:avLst/>
          </a:prstGeom>
        </p:spPr>
      </p:pic>
      <p:pic>
        <p:nvPicPr>
          <p:cNvPr id="6" name="Picture 5">
            <a:extLst>
              <a:ext uri="{FF2B5EF4-FFF2-40B4-BE49-F238E27FC236}">
                <a16:creationId xmlns:a16="http://schemas.microsoft.com/office/drawing/2014/main" id="{506E5DE9-BC38-4CDB-945E-F375BC92D2BF}"/>
              </a:ext>
            </a:extLst>
          </p:cNvPr>
          <p:cNvPicPr>
            <a:picLocks noChangeAspect="1"/>
          </p:cNvPicPr>
          <p:nvPr/>
        </p:nvPicPr>
        <p:blipFill rotWithShape="1">
          <a:blip r:embed="rId3"/>
          <a:srcRect l="9063" t="20926" r="8229" b="10926"/>
          <a:stretch/>
        </p:blipFill>
        <p:spPr>
          <a:xfrm>
            <a:off x="1801970" y="2970118"/>
            <a:ext cx="7100729" cy="3291018"/>
          </a:xfrm>
          <a:prstGeom prst="rect">
            <a:avLst/>
          </a:prstGeom>
        </p:spPr>
      </p:pic>
      <p:sp>
        <p:nvSpPr>
          <p:cNvPr id="13" name="Rectangle 12">
            <a:extLst>
              <a:ext uri="{FF2B5EF4-FFF2-40B4-BE49-F238E27FC236}">
                <a16:creationId xmlns:a16="http://schemas.microsoft.com/office/drawing/2014/main" id="{ECD54DEB-AB21-41DD-9644-52C0650B4AFD}"/>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14" name="Rectangle 13">
            <a:extLst>
              <a:ext uri="{FF2B5EF4-FFF2-40B4-BE49-F238E27FC236}">
                <a16:creationId xmlns:a16="http://schemas.microsoft.com/office/drawing/2014/main" id="{5412DADB-53A1-4FA0-BD27-4748D3147BBB}"/>
              </a:ext>
            </a:extLst>
          </p:cNvPr>
          <p:cNvSpPr/>
          <p:nvPr/>
        </p:nvSpPr>
        <p:spPr>
          <a:xfrm>
            <a:off x="-4895" y="549144"/>
            <a:ext cx="2764631" cy="400110"/>
          </a:xfrm>
          <a:prstGeom prst="rect">
            <a:avLst/>
          </a:prstGeom>
          <a:solidFill>
            <a:schemeClr val="accent2">
              <a:lumMod val="50000"/>
            </a:schemeClr>
          </a:solidFill>
        </p:spPr>
        <p:txBody>
          <a:bodyPr wrap="square">
            <a:spAutoFit/>
          </a:bodyPr>
          <a:lstStyle/>
          <a:p>
            <a:r>
              <a:rPr lang="en-GB" sz="2000" dirty="0">
                <a:solidFill>
                  <a:schemeClr val="bg1"/>
                </a:solidFill>
              </a:rPr>
              <a:t>Before submission</a:t>
            </a:r>
            <a:endParaRPr lang="en-GB" sz="2400" dirty="0">
              <a:solidFill>
                <a:schemeClr val="bg1"/>
              </a:solidFill>
            </a:endParaRPr>
          </a:p>
        </p:txBody>
      </p:sp>
      <p:grpSp>
        <p:nvGrpSpPr>
          <p:cNvPr id="15" name="Group 14">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20" name="Rectangle 19">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21" name="Group 20"/>
          <p:cNvGrpSpPr/>
          <p:nvPr/>
        </p:nvGrpSpPr>
        <p:grpSpPr>
          <a:xfrm>
            <a:off x="9916885" y="-32658"/>
            <a:ext cx="2275113" cy="1119557"/>
            <a:chOff x="4905602" y="2080040"/>
            <a:chExt cx="3812494" cy="1919778"/>
          </a:xfrm>
        </p:grpSpPr>
        <p:pic>
          <p:nvPicPr>
            <p:cNvPr id="22" name="Picture 21"/>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3"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899706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93FCE5-C5C8-4235-B58E-0A0691C468D0}"/>
              </a:ext>
            </a:extLst>
          </p:cNvPr>
          <p:cNvPicPr>
            <a:picLocks noChangeAspect="1"/>
          </p:cNvPicPr>
          <p:nvPr/>
        </p:nvPicPr>
        <p:blipFill>
          <a:blip r:embed="rId2"/>
          <a:stretch>
            <a:fillRect/>
          </a:stretch>
        </p:blipFill>
        <p:spPr>
          <a:xfrm>
            <a:off x="3115310" y="729553"/>
            <a:ext cx="5961380" cy="4951791"/>
          </a:xfrm>
          <a:prstGeom prst="rect">
            <a:avLst/>
          </a:prstGeom>
          <a:ln>
            <a:solidFill>
              <a:schemeClr val="tx1"/>
            </a:solidFill>
          </a:ln>
        </p:spPr>
      </p:pic>
      <p:sp>
        <p:nvSpPr>
          <p:cNvPr id="12" name="Rectangle 11">
            <a:extLst>
              <a:ext uri="{FF2B5EF4-FFF2-40B4-BE49-F238E27FC236}">
                <a16:creationId xmlns:a16="http://schemas.microsoft.com/office/drawing/2014/main" id="{9CADC236-069D-4070-9C20-4BD3BE89C9B9}"/>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13" name="Rectangle 12">
            <a:extLst>
              <a:ext uri="{FF2B5EF4-FFF2-40B4-BE49-F238E27FC236}">
                <a16:creationId xmlns:a16="http://schemas.microsoft.com/office/drawing/2014/main" id="{6E2E968F-67E1-4934-8CA5-5CE86FC1ADCD}"/>
              </a:ext>
            </a:extLst>
          </p:cNvPr>
          <p:cNvSpPr/>
          <p:nvPr/>
        </p:nvSpPr>
        <p:spPr>
          <a:xfrm>
            <a:off x="-4895" y="549144"/>
            <a:ext cx="2764631" cy="400110"/>
          </a:xfrm>
          <a:prstGeom prst="rect">
            <a:avLst/>
          </a:prstGeom>
          <a:solidFill>
            <a:schemeClr val="accent2">
              <a:lumMod val="50000"/>
            </a:schemeClr>
          </a:solidFill>
        </p:spPr>
        <p:txBody>
          <a:bodyPr wrap="square">
            <a:spAutoFit/>
          </a:bodyPr>
          <a:lstStyle/>
          <a:p>
            <a:r>
              <a:rPr lang="en-GB" sz="2000" dirty="0">
                <a:solidFill>
                  <a:schemeClr val="bg1"/>
                </a:solidFill>
              </a:rPr>
              <a:t>Before submission</a:t>
            </a:r>
            <a:endParaRPr lang="en-GB" sz="2400" dirty="0">
              <a:solidFill>
                <a:schemeClr val="bg1"/>
              </a:solidFill>
            </a:endParaRPr>
          </a:p>
        </p:txBody>
      </p:sp>
      <p:grpSp>
        <p:nvGrpSpPr>
          <p:cNvPr id="14" name="Group 13">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5"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6"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7"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8"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9" name="Rectangle 18">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20" name="Group 19"/>
          <p:cNvGrpSpPr/>
          <p:nvPr/>
        </p:nvGrpSpPr>
        <p:grpSpPr>
          <a:xfrm>
            <a:off x="9916885" y="-32658"/>
            <a:ext cx="2275113" cy="1119557"/>
            <a:chOff x="4905602" y="2080040"/>
            <a:chExt cx="3812494" cy="1919778"/>
          </a:xfrm>
        </p:grpSpPr>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2"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984844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evaluerbare Regeneration krigsskib highlights elsevier fedme vokse op give">
            <a:extLst>
              <a:ext uri="{FF2B5EF4-FFF2-40B4-BE49-F238E27FC236}">
                <a16:creationId xmlns:a16="http://schemas.microsoft.com/office/drawing/2014/main" id="{F0DABC65-B9F3-4006-A828-BC92B113C6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94" t="55259" r="-611"/>
          <a:stretch/>
        </p:blipFill>
        <p:spPr bwMode="auto">
          <a:xfrm>
            <a:off x="2975769" y="1798320"/>
            <a:ext cx="6240462" cy="30683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43AD7B2-6DCA-426D-ACBB-F27DC8F2D563}"/>
              </a:ext>
            </a:extLst>
          </p:cNvPr>
          <p:cNvSpPr/>
          <p:nvPr/>
        </p:nvSpPr>
        <p:spPr>
          <a:xfrm>
            <a:off x="463296" y="663694"/>
            <a:ext cx="1139286" cy="400110"/>
          </a:xfrm>
          <a:prstGeom prst="rect">
            <a:avLst/>
          </a:prstGeom>
        </p:spPr>
        <p:txBody>
          <a:bodyPr wrap="none">
            <a:spAutoFit/>
          </a:bodyPr>
          <a:lstStyle/>
          <a:p>
            <a:r>
              <a:rPr lang="en-GB" sz="2000" b="1" dirty="0"/>
              <a:t>Highlight</a:t>
            </a:r>
            <a:endParaRPr lang="en-GB" b="1" dirty="0"/>
          </a:p>
        </p:txBody>
      </p:sp>
      <p:sp>
        <p:nvSpPr>
          <p:cNvPr id="13" name="Rectangle 12">
            <a:extLst>
              <a:ext uri="{FF2B5EF4-FFF2-40B4-BE49-F238E27FC236}">
                <a16:creationId xmlns:a16="http://schemas.microsoft.com/office/drawing/2014/main" id="{E97B5075-7BC8-4204-8FCD-46B4375AE7AC}"/>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14" name="Rectangle 13">
            <a:extLst>
              <a:ext uri="{FF2B5EF4-FFF2-40B4-BE49-F238E27FC236}">
                <a16:creationId xmlns:a16="http://schemas.microsoft.com/office/drawing/2014/main" id="{544B4F7E-9A3A-4D9C-99E4-D76091CD9C2E}"/>
              </a:ext>
            </a:extLst>
          </p:cNvPr>
          <p:cNvSpPr/>
          <p:nvPr/>
        </p:nvSpPr>
        <p:spPr>
          <a:xfrm>
            <a:off x="0" y="628284"/>
            <a:ext cx="2764631" cy="400110"/>
          </a:xfrm>
          <a:prstGeom prst="rect">
            <a:avLst/>
          </a:prstGeom>
          <a:solidFill>
            <a:schemeClr val="accent2">
              <a:lumMod val="50000"/>
            </a:schemeClr>
          </a:solidFill>
        </p:spPr>
        <p:txBody>
          <a:bodyPr wrap="square">
            <a:spAutoFit/>
          </a:bodyPr>
          <a:lstStyle/>
          <a:p>
            <a:r>
              <a:rPr lang="en-GB" sz="2000" dirty="0">
                <a:solidFill>
                  <a:schemeClr val="bg1"/>
                </a:solidFill>
              </a:rPr>
              <a:t>Before submission</a:t>
            </a:r>
            <a:endParaRPr lang="en-GB" sz="2400" dirty="0">
              <a:solidFill>
                <a:schemeClr val="bg1"/>
              </a:solidFill>
            </a:endParaRPr>
          </a:p>
        </p:txBody>
      </p:sp>
      <p:sp>
        <p:nvSpPr>
          <p:cNvPr id="2" name="Rectangle 1">
            <a:extLst>
              <a:ext uri="{FF2B5EF4-FFF2-40B4-BE49-F238E27FC236}">
                <a16:creationId xmlns:a16="http://schemas.microsoft.com/office/drawing/2014/main" id="{797566A6-880F-4C4E-A21C-01BC7445FEB2}"/>
              </a:ext>
            </a:extLst>
          </p:cNvPr>
          <p:cNvSpPr/>
          <p:nvPr/>
        </p:nvSpPr>
        <p:spPr>
          <a:xfrm>
            <a:off x="3035555" y="681289"/>
            <a:ext cx="5892960" cy="369332"/>
          </a:xfrm>
          <a:prstGeom prst="rect">
            <a:avLst/>
          </a:prstGeom>
        </p:spPr>
        <p:txBody>
          <a:bodyPr wrap="none">
            <a:spAutoFit/>
          </a:bodyPr>
          <a:lstStyle/>
          <a:p>
            <a:r>
              <a:rPr lang="en-GB" dirty="0">
                <a:solidFill>
                  <a:srgbClr val="333333"/>
                </a:solidFill>
                <a:latin typeface="book antiqua" panose="02040602050305030304" pitchFamily="18" charset="0"/>
              </a:rPr>
              <a:t>Short phrase describe the core findings of your research.</a:t>
            </a:r>
            <a:endParaRPr lang="en-GB" dirty="0"/>
          </a:p>
        </p:txBody>
      </p:sp>
      <p:grpSp>
        <p:nvGrpSpPr>
          <p:cNvPr id="15" name="Group 14">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6"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7"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8"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9"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20" name="Rectangle 19">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21" name="Group 20"/>
          <p:cNvGrpSpPr/>
          <p:nvPr/>
        </p:nvGrpSpPr>
        <p:grpSpPr>
          <a:xfrm>
            <a:off x="9916885" y="-32658"/>
            <a:ext cx="2275113" cy="1119557"/>
            <a:chOff x="4905602" y="2080040"/>
            <a:chExt cx="3812494" cy="1919778"/>
          </a:xfrm>
        </p:grpSpPr>
        <p:pic>
          <p:nvPicPr>
            <p:cNvPr id="22" name="Picture 21"/>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3"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05479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016684-1766-42D6-98F2-A4D55AE0A5F2}"/>
              </a:ext>
            </a:extLst>
          </p:cNvPr>
          <p:cNvPicPr>
            <a:picLocks noChangeAspect="1"/>
          </p:cNvPicPr>
          <p:nvPr/>
        </p:nvPicPr>
        <p:blipFill rotWithShape="1">
          <a:blip r:embed="rId2"/>
          <a:srcRect t="25534"/>
          <a:stretch/>
        </p:blipFill>
        <p:spPr>
          <a:xfrm>
            <a:off x="3142615" y="2113280"/>
            <a:ext cx="5574665" cy="1762992"/>
          </a:xfrm>
          <a:prstGeom prst="rect">
            <a:avLst/>
          </a:prstGeom>
          <a:ln>
            <a:solidFill>
              <a:schemeClr val="tx1"/>
            </a:solidFill>
          </a:ln>
        </p:spPr>
      </p:pic>
      <p:sp>
        <p:nvSpPr>
          <p:cNvPr id="5" name="Rectangle 4">
            <a:extLst>
              <a:ext uri="{FF2B5EF4-FFF2-40B4-BE49-F238E27FC236}">
                <a16:creationId xmlns:a16="http://schemas.microsoft.com/office/drawing/2014/main" id="{6797FB3B-870B-455B-9B29-96CCDA61F65F}"/>
              </a:ext>
            </a:extLst>
          </p:cNvPr>
          <p:cNvSpPr/>
          <p:nvPr/>
        </p:nvSpPr>
        <p:spPr>
          <a:xfrm>
            <a:off x="3035555" y="659062"/>
            <a:ext cx="2202462" cy="369332"/>
          </a:xfrm>
          <a:prstGeom prst="rect">
            <a:avLst/>
          </a:prstGeom>
        </p:spPr>
        <p:txBody>
          <a:bodyPr wrap="none">
            <a:spAutoFit/>
          </a:bodyPr>
          <a:lstStyle/>
          <a:p>
            <a:pPr>
              <a:spcAft>
                <a:spcPts val="0"/>
              </a:spcAft>
            </a:pPr>
            <a:r>
              <a:rPr lang="en-US" b="1" dirty="0">
                <a:solidFill>
                  <a:srgbClr val="000000"/>
                </a:solidFill>
                <a:latin typeface="AdvTT6071803a.B"/>
                <a:ea typeface="SimSun" panose="02010600030101010101" pitchFamily="2" charset="-122"/>
                <a:cs typeface="Arial" panose="020B0604020202020204" pitchFamily="34" charset="0"/>
              </a:rPr>
              <a:t>Funding information</a:t>
            </a:r>
            <a:r>
              <a:rPr lang="en-US" b="1" dirty="0">
                <a:solidFill>
                  <a:srgbClr val="000000"/>
                </a:solidFill>
                <a:latin typeface="DengXian" panose="02010600030101010101" pitchFamily="2" charset="-122"/>
                <a:ea typeface="SimSun" panose="02010600030101010101" pitchFamily="2" charset="-122"/>
                <a:cs typeface="Arial" panose="020B0604020202020204" pitchFamily="34" charset="0"/>
              </a:rPr>
              <a:t> </a:t>
            </a:r>
            <a:endParaRPr lang="en-GB" sz="1200" b="1" dirty="0">
              <a:latin typeface="SimSun" panose="02010600030101010101" pitchFamily="2" charset="-122"/>
              <a:ea typeface="SimSun" panose="02010600030101010101" pitchFamily="2" charset="-122"/>
              <a:cs typeface="SimSun" panose="02010600030101010101" pitchFamily="2" charset="-122"/>
            </a:endParaRPr>
          </a:p>
        </p:txBody>
      </p:sp>
      <p:sp>
        <p:nvSpPr>
          <p:cNvPr id="12" name="Rectangle 11">
            <a:extLst>
              <a:ext uri="{FF2B5EF4-FFF2-40B4-BE49-F238E27FC236}">
                <a16:creationId xmlns:a16="http://schemas.microsoft.com/office/drawing/2014/main" id="{9F8D4496-88C7-4D42-8FEB-82ED587AFF8C}"/>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13" name="Rectangle 12">
            <a:extLst>
              <a:ext uri="{FF2B5EF4-FFF2-40B4-BE49-F238E27FC236}">
                <a16:creationId xmlns:a16="http://schemas.microsoft.com/office/drawing/2014/main" id="{67F7B5A9-FB32-49BD-9DDA-B79F6C2BF62F}"/>
              </a:ext>
            </a:extLst>
          </p:cNvPr>
          <p:cNvSpPr/>
          <p:nvPr/>
        </p:nvSpPr>
        <p:spPr>
          <a:xfrm>
            <a:off x="0" y="628284"/>
            <a:ext cx="2764631" cy="400110"/>
          </a:xfrm>
          <a:prstGeom prst="rect">
            <a:avLst/>
          </a:prstGeom>
          <a:solidFill>
            <a:schemeClr val="accent2">
              <a:lumMod val="50000"/>
            </a:schemeClr>
          </a:solidFill>
        </p:spPr>
        <p:txBody>
          <a:bodyPr wrap="square">
            <a:spAutoFit/>
          </a:bodyPr>
          <a:lstStyle/>
          <a:p>
            <a:r>
              <a:rPr lang="en-GB" sz="2000" dirty="0">
                <a:solidFill>
                  <a:schemeClr val="bg1"/>
                </a:solidFill>
              </a:rPr>
              <a:t>Before submission</a:t>
            </a:r>
            <a:endParaRPr lang="en-GB" sz="2400" dirty="0">
              <a:solidFill>
                <a:schemeClr val="bg1"/>
              </a:solidFill>
            </a:endParaRPr>
          </a:p>
        </p:txBody>
      </p:sp>
      <p:grpSp>
        <p:nvGrpSpPr>
          <p:cNvPr id="14" name="Group 13">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5"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6"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7"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8"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9" name="Rectangle 18">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20" name="Group 19"/>
          <p:cNvGrpSpPr/>
          <p:nvPr/>
        </p:nvGrpSpPr>
        <p:grpSpPr>
          <a:xfrm>
            <a:off x="9916885" y="-32658"/>
            <a:ext cx="2275113" cy="1119557"/>
            <a:chOff x="4905602" y="2080040"/>
            <a:chExt cx="3812494" cy="1919778"/>
          </a:xfrm>
        </p:grpSpPr>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2"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834103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us.sagepub.com/nam/sites/default/files/styles/panopoly_image_original/public/credit.png">
            <a:extLst>
              <a:ext uri="{FF2B5EF4-FFF2-40B4-BE49-F238E27FC236}">
                <a16:creationId xmlns:a16="http://schemas.microsoft.com/office/drawing/2014/main" id="{EBAA4A64-7BDA-4E71-B086-5C6A01A585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6890" y="489359"/>
            <a:ext cx="6452870" cy="587928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5586909C-6D2B-4D5C-8F37-459DEB293B2C}"/>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12" name="Rectangle 11">
            <a:extLst>
              <a:ext uri="{FF2B5EF4-FFF2-40B4-BE49-F238E27FC236}">
                <a16:creationId xmlns:a16="http://schemas.microsoft.com/office/drawing/2014/main" id="{1354DF65-A570-4A71-B454-45796F66513C}"/>
              </a:ext>
            </a:extLst>
          </p:cNvPr>
          <p:cNvSpPr/>
          <p:nvPr/>
        </p:nvSpPr>
        <p:spPr>
          <a:xfrm>
            <a:off x="-4895" y="549144"/>
            <a:ext cx="2764631" cy="400110"/>
          </a:xfrm>
          <a:prstGeom prst="rect">
            <a:avLst/>
          </a:prstGeom>
          <a:solidFill>
            <a:schemeClr val="accent2">
              <a:lumMod val="50000"/>
            </a:schemeClr>
          </a:solidFill>
        </p:spPr>
        <p:txBody>
          <a:bodyPr wrap="square">
            <a:spAutoFit/>
          </a:bodyPr>
          <a:lstStyle/>
          <a:p>
            <a:r>
              <a:rPr lang="en-GB" sz="2000" dirty="0">
                <a:solidFill>
                  <a:schemeClr val="bg1"/>
                </a:solidFill>
              </a:rPr>
              <a:t>Before submission</a:t>
            </a:r>
            <a:endParaRPr lang="en-GB" sz="2400" dirty="0">
              <a:solidFill>
                <a:schemeClr val="bg1"/>
              </a:solidFill>
            </a:endParaRPr>
          </a:p>
        </p:txBody>
      </p:sp>
      <p:sp>
        <p:nvSpPr>
          <p:cNvPr id="13" name="Rectangle 12">
            <a:extLst>
              <a:ext uri="{FF2B5EF4-FFF2-40B4-BE49-F238E27FC236}">
                <a16:creationId xmlns:a16="http://schemas.microsoft.com/office/drawing/2014/main" id="{739F7906-2C76-4660-813E-678DBC231DC3}"/>
              </a:ext>
            </a:extLst>
          </p:cNvPr>
          <p:cNvSpPr/>
          <p:nvPr/>
        </p:nvSpPr>
        <p:spPr>
          <a:xfrm>
            <a:off x="211876" y="1334116"/>
            <a:ext cx="2331087"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n-GB" dirty="0">
                <a:solidFill>
                  <a:schemeClr val="accent5">
                    <a:lumMod val="50000"/>
                  </a:schemeClr>
                </a:solidFill>
              </a:rPr>
              <a:t>Authors </a:t>
            </a:r>
            <a:r>
              <a:rPr lang="en-US" altLang="zh-CN" dirty="0">
                <a:solidFill>
                  <a:schemeClr val="accent5">
                    <a:lumMod val="50000"/>
                  </a:schemeClr>
                </a:solidFill>
              </a:rPr>
              <a:t>c</a:t>
            </a:r>
            <a:r>
              <a:rPr lang="en-AU" dirty="0">
                <a:solidFill>
                  <a:schemeClr val="accent5">
                    <a:lumMod val="50000"/>
                  </a:schemeClr>
                </a:solidFill>
              </a:rPr>
              <a:t>contributions</a:t>
            </a:r>
            <a:endParaRPr lang="en-GB" dirty="0">
              <a:solidFill>
                <a:schemeClr val="accent5">
                  <a:lumMod val="50000"/>
                </a:schemeClr>
              </a:solidFill>
            </a:endParaRPr>
          </a:p>
        </p:txBody>
      </p:sp>
      <p:grpSp>
        <p:nvGrpSpPr>
          <p:cNvPr id="14" name="Group 13">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5"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6"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7"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8"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9" name="Rectangle 18">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20" name="Group 19"/>
          <p:cNvGrpSpPr/>
          <p:nvPr/>
        </p:nvGrpSpPr>
        <p:grpSpPr>
          <a:xfrm>
            <a:off x="9916885" y="-32658"/>
            <a:ext cx="2275113" cy="1119557"/>
            <a:chOff x="4905602" y="2080040"/>
            <a:chExt cx="3812494" cy="1919778"/>
          </a:xfrm>
        </p:grpSpPr>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2"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957138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5D544F9-B4E2-474B-98D6-14E6FF53C8F8}"/>
              </a:ext>
            </a:extLst>
          </p:cNvPr>
          <p:cNvPicPr>
            <a:picLocks noChangeAspect="1"/>
          </p:cNvPicPr>
          <p:nvPr/>
        </p:nvPicPr>
        <p:blipFill>
          <a:blip r:embed="rId2"/>
          <a:stretch>
            <a:fillRect/>
          </a:stretch>
        </p:blipFill>
        <p:spPr>
          <a:xfrm>
            <a:off x="3100387" y="1195387"/>
            <a:ext cx="5991225" cy="4162425"/>
          </a:xfrm>
          <a:prstGeom prst="rect">
            <a:avLst/>
          </a:prstGeom>
        </p:spPr>
      </p:pic>
      <p:sp>
        <p:nvSpPr>
          <p:cNvPr id="11" name="Rectangle 10">
            <a:extLst>
              <a:ext uri="{FF2B5EF4-FFF2-40B4-BE49-F238E27FC236}">
                <a16:creationId xmlns:a16="http://schemas.microsoft.com/office/drawing/2014/main" id="{376F5DE8-422D-40EA-94C8-6E29A9C52542}"/>
              </a:ext>
            </a:extLst>
          </p:cNvPr>
          <p:cNvSpPr/>
          <p:nvPr/>
        </p:nvSpPr>
        <p:spPr>
          <a:xfrm>
            <a:off x="93724" y="-88395"/>
            <a:ext cx="2941831" cy="369332"/>
          </a:xfrm>
          <a:prstGeom prst="rect">
            <a:avLst/>
          </a:prstGeom>
        </p:spPr>
        <p:txBody>
          <a:bodyPr wrap="none">
            <a:spAutoFit/>
          </a:bodyPr>
          <a:lstStyle/>
          <a:p>
            <a:r>
              <a:rPr lang="en-GB" altLang="zh-CN" dirty="0">
                <a:solidFill>
                  <a:schemeClr val="bg1"/>
                </a:solidFill>
                <a:latin typeface="字魂58号-创中黑-Regular" panose="00000500000000000000" pitchFamily="2" charset="-122"/>
                <a:ea typeface="字魂58号-创中黑-Regular" panose="00000500000000000000" pitchFamily="2" charset="-122"/>
              </a:rPr>
              <a:t>Original Article Submission</a:t>
            </a:r>
            <a:endParaRPr lang="zh-CN" altLang="en-US" dirty="0">
              <a:solidFill>
                <a:schemeClr val="bg1"/>
              </a:solidFill>
              <a:latin typeface="字魂58号-创中黑-Regular" panose="00000500000000000000" pitchFamily="2" charset="-122"/>
              <a:ea typeface="字魂58号-创中黑-Regular" panose="00000500000000000000" pitchFamily="2" charset="-122"/>
            </a:endParaRPr>
          </a:p>
        </p:txBody>
      </p:sp>
      <p:sp>
        <p:nvSpPr>
          <p:cNvPr id="12" name="Rectangle 11">
            <a:extLst>
              <a:ext uri="{FF2B5EF4-FFF2-40B4-BE49-F238E27FC236}">
                <a16:creationId xmlns:a16="http://schemas.microsoft.com/office/drawing/2014/main" id="{D0A76E7C-31E3-4DCC-90AB-73DE0398F6AB}"/>
              </a:ext>
            </a:extLst>
          </p:cNvPr>
          <p:cNvSpPr/>
          <p:nvPr/>
        </p:nvSpPr>
        <p:spPr>
          <a:xfrm>
            <a:off x="-4895" y="549144"/>
            <a:ext cx="2764631" cy="400110"/>
          </a:xfrm>
          <a:prstGeom prst="rect">
            <a:avLst/>
          </a:prstGeom>
          <a:solidFill>
            <a:schemeClr val="accent2">
              <a:lumMod val="50000"/>
            </a:schemeClr>
          </a:solidFill>
        </p:spPr>
        <p:txBody>
          <a:bodyPr wrap="square">
            <a:spAutoFit/>
          </a:bodyPr>
          <a:lstStyle/>
          <a:p>
            <a:r>
              <a:rPr lang="en-GB" sz="2000" dirty="0">
                <a:solidFill>
                  <a:schemeClr val="bg1"/>
                </a:solidFill>
              </a:rPr>
              <a:t>Before submission</a:t>
            </a:r>
            <a:endParaRPr lang="en-GB" sz="2400" dirty="0">
              <a:solidFill>
                <a:schemeClr val="bg1"/>
              </a:solidFill>
            </a:endParaRPr>
          </a:p>
        </p:txBody>
      </p:sp>
      <p:grpSp>
        <p:nvGrpSpPr>
          <p:cNvPr id="13" name="Group 12">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14"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5"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16"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7"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8" name="Rectangle 17">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19" name="Group 18"/>
          <p:cNvGrpSpPr/>
          <p:nvPr/>
        </p:nvGrpSpPr>
        <p:grpSpPr>
          <a:xfrm>
            <a:off x="9916885" y="-32658"/>
            <a:ext cx="2275113" cy="1119557"/>
            <a:chOff x="4905602" y="2080040"/>
            <a:chExt cx="3812494" cy="1919778"/>
          </a:xfrm>
        </p:grpSpPr>
        <p:pic>
          <p:nvPicPr>
            <p:cNvPr id="20" name="Picture 19"/>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21"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062533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F250DC-07C7-4679-8B95-902A8A868326}"/>
              </a:ext>
            </a:extLst>
          </p:cNvPr>
          <p:cNvPicPr>
            <a:picLocks noChangeAspect="1"/>
          </p:cNvPicPr>
          <p:nvPr/>
        </p:nvPicPr>
        <p:blipFill rotWithShape="1">
          <a:blip r:embed="rId2"/>
          <a:srcRect t="18074" b="6370"/>
          <a:stretch/>
        </p:blipFill>
        <p:spPr>
          <a:xfrm>
            <a:off x="0" y="1144697"/>
            <a:ext cx="12192000" cy="5181600"/>
          </a:xfrm>
          <a:prstGeom prst="rect">
            <a:avLst/>
          </a:prstGeom>
        </p:spPr>
      </p:pic>
      <p:grpSp>
        <p:nvGrpSpPr>
          <p:cNvPr id="6" name="Group 5">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7"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8"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9"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10"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11" name="Rectangle 10">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12" name="Group 11"/>
          <p:cNvGrpSpPr/>
          <p:nvPr/>
        </p:nvGrpSpPr>
        <p:grpSpPr>
          <a:xfrm>
            <a:off x="9916885" y="-32658"/>
            <a:ext cx="2275113" cy="1119557"/>
            <a:chOff x="4905602" y="2080040"/>
            <a:chExt cx="3812494" cy="1919778"/>
          </a:xfrm>
        </p:grpSpPr>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4"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198222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3"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5"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6"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7" name="Rectangle 6">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pic>
        <p:nvPicPr>
          <p:cNvPr id="8" name="Picture 7">
            <a:extLst>
              <a:ext uri="{FF2B5EF4-FFF2-40B4-BE49-F238E27FC236}">
                <a16:creationId xmlns:a16="http://schemas.microsoft.com/office/drawing/2014/main" id="{4E4F0B8B-1D73-414A-A95D-0A220CCD33B8}"/>
              </a:ext>
            </a:extLst>
          </p:cNvPr>
          <p:cNvPicPr>
            <a:picLocks noChangeAspect="1"/>
          </p:cNvPicPr>
          <p:nvPr/>
        </p:nvPicPr>
        <p:blipFill rotWithShape="1">
          <a:blip r:embed="rId2"/>
          <a:srcRect t="16497" b="39209"/>
          <a:stretch/>
        </p:blipFill>
        <p:spPr>
          <a:xfrm>
            <a:off x="-278970" y="1596325"/>
            <a:ext cx="14552909" cy="3625895"/>
          </a:xfrm>
          <a:prstGeom prst="rect">
            <a:avLst/>
          </a:prstGeom>
        </p:spPr>
      </p:pic>
      <p:grpSp>
        <p:nvGrpSpPr>
          <p:cNvPr id="9" name="Group 8"/>
          <p:cNvGrpSpPr/>
          <p:nvPr/>
        </p:nvGrpSpPr>
        <p:grpSpPr>
          <a:xfrm>
            <a:off x="9916885" y="-32658"/>
            <a:ext cx="2275113" cy="1119557"/>
            <a:chOff x="4905602" y="2080040"/>
            <a:chExt cx="3812494" cy="1919778"/>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1"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661401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3"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5"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6"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7" name="Rectangle 6">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pic>
        <p:nvPicPr>
          <p:cNvPr id="8" name="Picture 7">
            <a:extLst>
              <a:ext uri="{FF2B5EF4-FFF2-40B4-BE49-F238E27FC236}">
                <a16:creationId xmlns:a16="http://schemas.microsoft.com/office/drawing/2014/main" id="{97783707-E28D-4251-BCE2-97592C404BBD}"/>
              </a:ext>
            </a:extLst>
          </p:cNvPr>
          <p:cNvPicPr>
            <a:picLocks noChangeAspect="1"/>
          </p:cNvPicPr>
          <p:nvPr/>
        </p:nvPicPr>
        <p:blipFill rotWithShape="1">
          <a:blip r:embed="rId2"/>
          <a:srcRect t="12655" b="13673"/>
          <a:stretch/>
        </p:blipFill>
        <p:spPr>
          <a:xfrm>
            <a:off x="0" y="867904"/>
            <a:ext cx="12192000" cy="5052449"/>
          </a:xfrm>
          <a:prstGeom prst="rect">
            <a:avLst/>
          </a:prstGeom>
        </p:spPr>
      </p:pic>
      <p:grpSp>
        <p:nvGrpSpPr>
          <p:cNvPr id="9" name="Group 8"/>
          <p:cNvGrpSpPr/>
          <p:nvPr/>
        </p:nvGrpSpPr>
        <p:grpSpPr>
          <a:xfrm>
            <a:off x="9916885" y="-32658"/>
            <a:ext cx="2275113" cy="1119557"/>
            <a:chOff x="4905602" y="2080040"/>
            <a:chExt cx="3812494" cy="1919778"/>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1"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229571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47E880-07D3-447E-A958-EE56ED0D0EE5}"/>
              </a:ext>
            </a:extLst>
          </p:cNvPr>
          <p:cNvPicPr>
            <a:picLocks noChangeAspect="1"/>
          </p:cNvPicPr>
          <p:nvPr/>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184C8F1C-A19E-4797-8BD4-468FE24A15D7}"/>
              </a:ext>
            </a:extLst>
          </p:cNvPr>
          <p:cNvPicPr>
            <a:picLocks noChangeAspect="1"/>
          </p:cNvPicPr>
          <p:nvPr/>
        </p:nvPicPr>
        <p:blipFill>
          <a:blip r:embed="rId3"/>
          <a:stretch>
            <a:fillRect/>
          </a:stretch>
        </p:blipFill>
        <p:spPr>
          <a:xfrm>
            <a:off x="6714331" y="2313549"/>
            <a:ext cx="5058569" cy="1544153"/>
          </a:xfrm>
          <a:prstGeom prst="rect">
            <a:avLst/>
          </a:prstGeom>
        </p:spPr>
      </p:pic>
      <p:grpSp>
        <p:nvGrpSpPr>
          <p:cNvPr id="2" name="Group 1">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3"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5"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6"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7" name="Rectangle 6">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10" name="Group 9"/>
          <p:cNvGrpSpPr/>
          <p:nvPr/>
        </p:nvGrpSpPr>
        <p:grpSpPr>
          <a:xfrm>
            <a:off x="9916885" y="-32658"/>
            <a:ext cx="2275113" cy="1119557"/>
            <a:chOff x="4905602" y="2080040"/>
            <a:chExt cx="3812494" cy="1919778"/>
          </a:xfrm>
        </p:grpSpPr>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2"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62309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A8A4FA-C6C0-45A7-B8F2-F39B3CD0C57A}"/>
              </a:ext>
            </a:extLst>
          </p:cNvPr>
          <p:cNvPicPr>
            <a:picLocks noChangeAspect="1"/>
          </p:cNvPicPr>
          <p:nvPr/>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7DBBA7C9-9EC4-443D-8D24-9B17946433BD}"/>
              </a:ext>
            </a:extLst>
          </p:cNvPr>
          <p:cNvPicPr>
            <a:picLocks noChangeAspect="1"/>
          </p:cNvPicPr>
          <p:nvPr/>
        </p:nvPicPr>
        <p:blipFill>
          <a:blip r:embed="rId3"/>
          <a:stretch>
            <a:fillRect/>
          </a:stretch>
        </p:blipFill>
        <p:spPr>
          <a:xfrm>
            <a:off x="7133431" y="1167445"/>
            <a:ext cx="5058569" cy="1544153"/>
          </a:xfrm>
          <a:prstGeom prst="rect">
            <a:avLst/>
          </a:prstGeom>
        </p:spPr>
      </p:pic>
      <p:grpSp>
        <p:nvGrpSpPr>
          <p:cNvPr id="2" name="Group 1">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3"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5"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6"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7" name="Rectangle 6">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10" name="Group 9"/>
          <p:cNvGrpSpPr/>
          <p:nvPr/>
        </p:nvGrpSpPr>
        <p:grpSpPr>
          <a:xfrm>
            <a:off x="9916885" y="-32658"/>
            <a:ext cx="2275113" cy="1119557"/>
            <a:chOff x="4905602" y="2080040"/>
            <a:chExt cx="3812494" cy="1919778"/>
          </a:xfrm>
        </p:grpSpPr>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2"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282123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235D7BC-8E12-4C66-8CEC-95EDC35C4238}"/>
              </a:ext>
            </a:extLst>
          </p:cNvPr>
          <p:cNvPicPr>
            <a:picLocks noChangeAspect="1"/>
          </p:cNvPicPr>
          <p:nvPr/>
        </p:nvPicPr>
        <p:blipFill>
          <a:blip r:embed="rId2"/>
          <a:stretch>
            <a:fillRect/>
          </a:stretch>
        </p:blipFill>
        <p:spPr>
          <a:xfrm>
            <a:off x="0" y="0"/>
            <a:ext cx="12192000" cy="6858000"/>
          </a:xfrm>
          <a:prstGeom prst="rect">
            <a:avLst/>
          </a:prstGeom>
        </p:spPr>
      </p:pic>
      <p:grpSp>
        <p:nvGrpSpPr>
          <p:cNvPr id="2" name="Group 1">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3"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5"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6"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7" name="Rectangle 6">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9" name="Group 8"/>
          <p:cNvGrpSpPr/>
          <p:nvPr/>
        </p:nvGrpSpPr>
        <p:grpSpPr>
          <a:xfrm>
            <a:off x="9916885" y="-32658"/>
            <a:ext cx="2275113" cy="1119557"/>
            <a:chOff x="4905602" y="2080040"/>
            <a:chExt cx="3812494" cy="1919778"/>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1"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099123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808CC3B-B299-44D6-9C7D-09076EB99021}"/>
              </a:ext>
            </a:extLst>
          </p:cNvPr>
          <p:cNvPicPr>
            <a:picLocks noChangeAspect="1"/>
          </p:cNvPicPr>
          <p:nvPr/>
        </p:nvPicPr>
        <p:blipFill>
          <a:blip r:embed="rId2"/>
          <a:stretch>
            <a:fillRect/>
          </a:stretch>
        </p:blipFill>
        <p:spPr>
          <a:xfrm>
            <a:off x="0" y="0"/>
            <a:ext cx="12192000" cy="6858000"/>
          </a:xfrm>
          <a:prstGeom prst="rect">
            <a:avLst/>
          </a:prstGeom>
        </p:spPr>
      </p:pic>
      <p:grpSp>
        <p:nvGrpSpPr>
          <p:cNvPr id="2" name="Group 1">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3"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5"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6"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7" name="Rectangle 6">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10" name="Group 9"/>
          <p:cNvGrpSpPr/>
          <p:nvPr/>
        </p:nvGrpSpPr>
        <p:grpSpPr>
          <a:xfrm>
            <a:off x="9916885" y="-32658"/>
            <a:ext cx="2275113" cy="1119557"/>
            <a:chOff x="4905602" y="2080040"/>
            <a:chExt cx="3812494" cy="1919778"/>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2"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031608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EA6410-3B9D-4393-AEE3-1F85DCE66973}"/>
              </a:ext>
            </a:extLst>
          </p:cNvPr>
          <p:cNvPicPr>
            <a:picLocks noChangeAspect="1"/>
          </p:cNvPicPr>
          <p:nvPr/>
        </p:nvPicPr>
        <p:blipFill>
          <a:blip r:embed="rId2"/>
          <a:stretch>
            <a:fillRect/>
          </a:stretch>
        </p:blipFill>
        <p:spPr>
          <a:xfrm>
            <a:off x="0" y="0"/>
            <a:ext cx="12192000" cy="6858000"/>
          </a:xfrm>
          <a:prstGeom prst="rect">
            <a:avLst/>
          </a:prstGeom>
        </p:spPr>
      </p:pic>
      <p:grpSp>
        <p:nvGrpSpPr>
          <p:cNvPr id="2" name="Group 1">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3"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5"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6"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7" name="Rectangle 6">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9" name="Group 8"/>
          <p:cNvGrpSpPr/>
          <p:nvPr/>
        </p:nvGrpSpPr>
        <p:grpSpPr>
          <a:xfrm>
            <a:off x="9916885" y="-32658"/>
            <a:ext cx="2275113" cy="1119557"/>
            <a:chOff x="4905602" y="2080040"/>
            <a:chExt cx="3812494" cy="1919778"/>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1"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334531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55AC00F-2330-4D5A-8A8E-8F2A222CDF05}"/>
              </a:ext>
            </a:extLst>
          </p:cNvPr>
          <p:cNvPicPr>
            <a:picLocks noChangeAspect="1"/>
          </p:cNvPicPr>
          <p:nvPr/>
        </p:nvPicPr>
        <p:blipFill>
          <a:blip r:embed="rId2"/>
          <a:stretch>
            <a:fillRect/>
          </a:stretch>
        </p:blipFill>
        <p:spPr>
          <a:xfrm>
            <a:off x="0" y="0"/>
            <a:ext cx="12192000" cy="6858000"/>
          </a:xfrm>
          <a:prstGeom prst="rect">
            <a:avLst/>
          </a:prstGeom>
        </p:spPr>
      </p:pic>
      <p:grpSp>
        <p:nvGrpSpPr>
          <p:cNvPr id="2" name="Group 1">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3"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5"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6"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7" name="Rectangle 6">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9" name="Group 8"/>
          <p:cNvGrpSpPr/>
          <p:nvPr/>
        </p:nvGrpSpPr>
        <p:grpSpPr>
          <a:xfrm>
            <a:off x="9916885" y="-32658"/>
            <a:ext cx="2275113" cy="1119557"/>
            <a:chOff x="4905602" y="2080040"/>
            <a:chExt cx="3812494" cy="1919778"/>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1"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008703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FC47DC8-C043-417D-81EC-846808033BFC}"/>
              </a:ext>
            </a:extLst>
          </p:cNvPr>
          <p:cNvPicPr>
            <a:picLocks noChangeAspect="1"/>
          </p:cNvPicPr>
          <p:nvPr/>
        </p:nvPicPr>
        <p:blipFill>
          <a:blip r:embed="rId2"/>
          <a:stretch>
            <a:fillRect/>
          </a:stretch>
        </p:blipFill>
        <p:spPr>
          <a:xfrm>
            <a:off x="0" y="0"/>
            <a:ext cx="12192000" cy="6858000"/>
          </a:xfrm>
          <a:prstGeom prst="rect">
            <a:avLst/>
          </a:prstGeom>
        </p:spPr>
      </p:pic>
      <p:grpSp>
        <p:nvGrpSpPr>
          <p:cNvPr id="2" name="Group 1">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3"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5"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6"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7" name="Rectangle 6">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10" name="Group 9"/>
          <p:cNvGrpSpPr/>
          <p:nvPr/>
        </p:nvGrpSpPr>
        <p:grpSpPr>
          <a:xfrm>
            <a:off x="9916885" y="-32658"/>
            <a:ext cx="2275113" cy="1119557"/>
            <a:chOff x="4905602" y="2080040"/>
            <a:chExt cx="3812494" cy="1919778"/>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2"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184678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BB07080-5FAB-4805-BD44-B78B755D61BF}"/>
              </a:ext>
            </a:extLst>
          </p:cNvPr>
          <p:cNvPicPr>
            <a:picLocks noChangeAspect="1"/>
          </p:cNvPicPr>
          <p:nvPr/>
        </p:nvPicPr>
        <p:blipFill>
          <a:blip r:embed="rId2"/>
          <a:stretch>
            <a:fillRect/>
          </a:stretch>
        </p:blipFill>
        <p:spPr>
          <a:xfrm>
            <a:off x="0" y="320898"/>
            <a:ext cx="12192000" cy="6216203"/>
          </a:xfrm>
          <a:prstGeom prst="rect">
            <a:avLst/>
          </a:prstGeom>
        </p:spPr>
      </p:pic>
      <p:grpSp>
        <p:nvGrpSpPr>
          <p:cNvPr id="2" name="Group 1">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3"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5"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6"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7" name="Rectangle 6">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9" name="Group 8"/>
          <p:cNvGrpSpPr/>
          <p:nvPr/>
        </p:nvGrpSpPr>
        <p:grpSpPr>
          <a:xfrm>
            <a:off x="9916885" y="-32658"/>
            <a:ext cx="2275113" cy="1119557"/>
            <a:chOff x="4905602" y="2080040"/>
            <a:chExt cx="3812494" cy="1919778"/>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1"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791029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44943B1-455A-4A5F-9A61-EDFAB238C9CC}"/>
              </a:ext>
            </a:extLst>
          </p:cNvPr>
          <p:cNvPicPr>
            <a:picLocks noChangeAspect="1"/>
          </p:cNvPicPr>
          <p:nvPr/>
        </p:nvPicPr>
        <p:blipFill rotWithShape="1">
          <a:blip r:embed="rId2"/>
          <a:srcRect t="19260" b="4867"/>
          <a:stretch/>
        </p:blipFill>
        <p:spPr>
          <a:xfrm>
            <a:off x="0" y="740200"/>
            <a:ext cx="12192000" cy="5829800"/>
          </a:xfrm>
          <a:prstGeom prst="rect">
            <a:avLst/>
          </a:prstGeom>
        </p:spPr>
      </p:pic>
      <p:pic>
        <p:nvPicPr>
          <p:cNvPr id="9" name="Picture 4" descr="Accepted rubber stamp Royalty Free Vector Image">
            <a:extLst>
              <a:ext uri="{FF2B5EF4-FFF2-40B4-BE49-F238E27FC236}">
                <a16:creationId xmlns:a16="http://schemas.microsoft.com/office/drawing/2014/main" id="{11C4257E-9102-4C3F-B94E-D055BB139245}"/>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6526" b="10794"/>
          <a:stretch/>
        </p:blipFill>
        <p:spPr bwMode="auto">
          <a:xfrm>
            <a:off x="4270631" y="1089025"/>
            <a:ext cx="3650738" cy="32730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9F9AF484-1BDA-489E-AEBB-16B14A0E785C}"/>
              </a:ext>
            </a:extLst>
          </p:cNvPr>
          <p:cNvGrpSpPr/>
          <p:nvPr/>
        </p:nvGrpSpPr>
        <p:grpSpPr>
          <a:xfrm>
            <a:off x="0" y="-20385"/>
            <a:ext cx="12192000" cy="6870698"/>
            <a:chOff x="0" y="-20385"/>
            <a:chExt cx="12192000" cy="6878384"/>
          </a:xfrm>
          <a:solidFill>
            <a:srgbClr val="0070C0"/>
          </a:solidFill>
        </p:grpSpPr>
        <p:sp>
          <p:nvSpPr>
            <p:cNvPr id="3" name="矩形 27">
              <a:extLst>
                <a:ext uri="{FF2B5EF4-FFF2-40B4-BE49-F238E27FC236}">
                  <a16:creationId xmlns:a16="http://schemas.microsoft.com/office/drawing/2014/main" id="{B1E6D23D-994D-41AE-9E57-E3130078C6FB}"/>
                </a:ext>
              </a:extLst>
            </p:cNvPr>
            <p:cNvSpPr/>
            <p:nvPr/>
          </p:nvSpPr>
          <p:spPr>
            <a:xfrm>
              <a:off x="0" y="6482897"/>
              <a:ext cx="12192000" cy="375102"/>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28">
              <a:extLst>
                <a:ext uri="{FF2B5EF4-FFF2-40B4-BE49-F238E27FC236}">
                  <a16:creationId xmlns:a16="http://schemas.microsoft.com/office/drawing/2014/main" id="{284A8C19-2A13-49FE-8FC6-39854A6B8614}"/>
                </a:ext>
              </a:extLst>
            </p:cNvPr>
            <p:cNvSpPr txBox="1"/>
            <p:nvPr/>
          </p:nvSpPr>
          <p:spPr>
            <a:xfrm>
              <a:off x="1073425" y="6537554"/>
              <a:ext cx="2408032" cy="253916"/>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GB" altLang="zh-CN" sz="1050" b="1" i="0" u="none" strike="noStrike" kern="1200" cap="none" spc="600" normalizeH="0" baseline="0" noProof="0" dirty="0" err="1">
                  <a:ln>
                    <a:noFill/>
                  </a:ln>
                  <a:solidFill>
                    <a:prstClr val="white"/>
                  </a:solidFill>
                  <a:effectLst/>
                  <a:uLnTx/>
                  <a:uFillTx/>
                  <a:latin typeface="微软雅黑" panose="020B0503020204020204" charset="-122"/>
                  <a:ea typeface="微软雅黑" panose="020B0503020204020204" charset="-122"/>
                  <a:cs typeface="+mj-cs"/>
                </a:rPr>
                <a:t>BakeelA.Radman</a:t>
              </a:r>
              <a:endParaRPr kumimoji="0" lang="zh-CN" altLang="en-US" sz="1050" b="1" i="0" u="none" strike="noStrike" kern="1200" cap="none" spc="600" normalizeH="0" baseline="0" noProof="0" dirty="0">
                <a:ln>
                  <a:noFill/>
                </a:ln>
                <a:solidFill>
                  <a:prstClr val="white"/>
                </a:solidFill>
                <a:effectLst/>
                <a:uLnTx/>
                <a:uFillTx/>
                <a:latin typeface="微软雅黑" panose="020B0503020204020204" charset="-122"/>
                <a:ea typeface="微软雅黑" panose="020B0503020204020204" charset="-122"/>
                <a:cs typeface="+mj-cs"/>
              </a:endParaRPr>
            </a:p>
          </p:txBody>
        </p:sp>
        <p:sp>
          <p:nvSpPr>
            <p:cNvPr id="5" name="文本框 29">
              <a:extLst>
                <a:ext uri="{FF2B5EF4-FFF2-40B4-BE49-F238E27FC236}">
                  <a16:creationId xmlns:a16="http://schemas.microsoft.com/office/drawing/2014/main" id="{4900C99D-2EAD-4DF5-BE40-A0E5D7DDB89F}"/>
                </a:ext>
              </a:extLst>
            </p:cNvPr>
            <p:cNvSpPr txBox="1"/>
            <p:nvPr/>
          </p:nvSpPr>
          <p:spPr>
            <a:xfrm>
              <a:off x="9661451" y="6546537"/>
              <a:ext cx="1961316" cy="253916"/>
            </a:xfrm>
            <a:prstGeom prst="rect">
              <a:avLst/>
            </a:prstGeom>
            <a:grpFill/>
          </p:spPr>
          <p:txBody>
            <a:bodyPr wrap="square" rtlCol="0">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rPr>
                <a:t>Review article </a:t>
              </a:r>
              <a:endParaRPr kumimoji="0" lang="zh-CN" altLang="en-US" sz="105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Arial" panose="020B0604020202020204" pitchFamily="34" charset="0"/>
              </a:endParaRPr>
            </a:p>
          </p:txBody>
        </p:sp>
        <p:sp>
          <p:nvSpPr>
            <p:cNvPr id="6" name="任意多边形: 形状 33">
              <a:extLst>
                <a:ext uri="{FF2B5EF4-FFF2-40B4-BE49-F238E27FC236}">
                  <a16:creationId xmlns:a16="http://schemas.microsoft.com/office/drawing/2014/main" id="{BDAC47BA-B3AC-4A7C-8FCF-FAF814448247}"/>
                </a:ext>
              </a:extLst>
            </p:cNvPr>
            <p:cNvSpPr/>
            <p:nvPr/>
          </p:nvSpPr>
          <p:spPr>
            <a:xfrm flipH="1">
              <a:off x="0" y="-20385"/>
              <a:ext cx="12192000" cy="124502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等线" panose="02010600030101010101" charset="-122"/>
                <a:cs typeface="+mn-cs"/>
              </a:endParaRPr>
            </a:p>
          </p:txBody>
        </p:sp>
      </p:grpSp>
      <p:sp>
        <p:nvSpPr>
          <p:cNvPr id="7" name="Rectangle 6">
            <a:extLst>
              <a:ext uri="{FF2B5EF4-FFF2-40B4-BE49-F238E27FC236}">
                <a16:creationId xmlns:a16="http://schemas.microsoft.com/office/drawing/2014/main" id="{FEA4A2F8-5FA2-4A86-959C-076AE74F87DB}"/>
              </a:ext>
            </a:extLst>
          </p:cNvPr>
          <p:cNvSpPr/>
          <p:nvPr/>
        </p:nvSpPr>
        <p:spPr>
          <a:xfrm>
            <a:off x="237857" y="312"/>
            <a:ext cx="2616422" cy="461665"/>
          </a:xfrm>
          <a:prstGeom prst="rect">
            <a:avLst/>
          </a:prstGeom>
        </p:spPr>
        <p:txBody>
          <a:bodyPr wrap="none">
            <a:spAutoFit/>
          </a:bodyPr>
          <a:lstStyle/>
          <a:p>
            <a:r>
              <a:rPr lang="ar-YE" altLang="zh-CN" sz="2400" b="1" dirty="0">
                <a:solidFill>
                  <a:schemeClr val="bg1"/>
                </a:solidFill>
                <a:latin typeface="字魂58号-创中黑-Regular" panose="00000500000000000000" pitchFamily="2" charset="-122"/>
                <a:ea typeface="字魂58号-创中黑-Regular" panose="00000500000000000000" pitchFamily="2" charset="-122"/>
              </a:rPr>
              <a:t>خطوات النشر في المجلة</a:t>
            </a:r>
            <a:endParaRPr lang="zh-CN" altLang="en-US" sz="2400" b="1" dirty="0">
              <a:solidFill>
                <a:schemeClr val="bg1"/>
              </a:solidFill>
              <a:latin typeface="字魂58号-创中黑-Regular" panose="00000500000000000000" pitchFamily="2" charset="-122"/>
              <a:ea typeface="字魂58号-创中黑-Regular" panose="00000500000000000000" pitchFamily="2" charset="-122"/>
            </a:endParaRPr>
          </a:p>
        </p:txBody>
      </p:sp>
      <p:grpSp>
        <p:nvGrpSpPr>
          <p:cNvPr id="10" name="Group 9"/>
          <p:cNvGrpSpPr/>
          <p:nvPr/>
        </p:nvGrpSpPr>
        <p:grpSpPr>
          <a:xfrm>
            <a:off x="9916885" y="-32658"/>
            <a:ext cx="2275113" cy="1119557"/>
            <a:chOff x="4905602" y="2080040"/>
            <a:chExt cx="3812494" cy="1919778"/>
          </a:xfrm>
        </p:grpSpPr>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12" name="Picture 2" descr="اتحاد طلاب اليمن في الصين - YSU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402685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18 Thank You Your Attention Stock Video Footage - 4K and HD Video Clips |  Shutter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805" y="902883"/>
            <a:ext cx="8955174" cy="5037287"/>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4855028" y="500742"/>
            <a:ext cx="2275113" cy="1119557"/>
            <a:chOff x="4905602" y="2080040"/>
            <a:chExt cx="3812494" cy="1919778"/>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8"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601409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What is a Q&amp;A? - Race Commun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790265"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10232570" y="359228"/>
            <a:ext cx="2275113" cy="1119557"/>
            <a:chOff x="4905602" y="2080040"/>
            <a:chExt cx="3812494" cy="1919778"/>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b="7022"/>
            <a:stretch/>
          </p:blipFill>
          <p:spPr>
            <a:xfrm>
              <a:off x="4905602" y="2080040"/>
              <a:ext cx="2053349" cy="1919778"/>
            </a:xfrm>
            <a:prstGeom prst="rect">
              <a:avLst/>
            </a:prstGeom>
          </p:spPr>
        </p:pic>
        <p:pic>
          <p:nvPicPr>
            <p:cNvPr id="7" name="Picture 2" descr="اتحاد طلاب اليمن في الصين - YS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33" y="2099355"/>
              <a:ext cx="1900463" cy="19004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311645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11658</TotalTime>
  <Words>1354</Words>
  <Application>Microsoft Office PowerPoint</Application>
  <PresentationFormat>Widescreen</PresentationFormat>
  <Paragraphs>315</Paragraphs>
  <Slides>73</Slides>
  <Notes>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73</vt:i4>
      </vt:variant>
    </vt:vector>
  </HeadingPairs>
  <TitlesOfParts>
    <vt:vector size="87" baseType="lpstr">
      <vt:lpstr>AdvTT6071803a.B</vt:lpstr>
      <vt:lpstr>DengXian</vt:lpstr>
      <vt:lpstr>微软雅黑</vt:lpstr>
      <vt:lpstr>SimSun</vt:lpstr>
      <vt:lpstr>TimesNewRomanPS-BoldMT</vt:lpstr>
      <vt:lpstr>字魂58号-创中黑-Regular</vt:lpstr>
      <vt:lpstr>Arial</vt:lpstr>
      <vt:lpstr>book antiqua</vt:lpstr>
      <vt:lpstr>Calibri</vt:lpstr>
      <vt:lpstr>Calibri Light</vt:lpstr>
      <vt:lpstr>Colonna MT</vt:lpstr>
      <vt:lpstr>Rockwell Extra Bold</vt:lpstr>
      <vt:lpstr>Wingdings</vt:lpstr>
      <vt:lpstr>Office Theme</vt:lpstr>
      <vt:lpstr>PowerPoint Presentation</vt:lpstr>
      <vt:lpstr>PowerPoint Presentation</vt:lpstr>
      <vt:lpstr>اما قبل....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Review article writing steps خطوات الكتابة </vt:lpstr>
      <vt:lpstr>PowerPoint Presentation</vt:lpstr>
      <vt:lpstr>PowerPoint Presentation</vt:lpstr>
      <vt:lpstr>ابحث عن 5-10 مراجعات قريبة من العنوان الذي تريد الكتابة فيه.</vt:lpstr>
      <vt:lpstr>ابحث عن 5-10 مراجعات قريبة من العنوان الذي تريد الكتابة فيه.</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المراجع كلما كانت احدث ومن مجلات عالية التصنيف كانت افضل.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Dr.Bakil</dc:creator>
  <cp:lastModifiedBy>Hassan Sulaiman</cp:lastModifiedBy>
  <cp:revision>53</cp:revision>
  <dcterms:created xsi:type="dcterms:W3CDTF">2025-07-14T03:25:22Z</dcterms:created>
  <dcterms:modified xsi:type="dcterms:W3CDTF">2025-07-22T16:34:39Z</dcterms:modified>
</cp:coreProperties>
</file>